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3174" y="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8856-4BE1-44E7-99BA-FC9AF8305F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67F0-02FE-4BF3-9B52-005FE7E2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linx.com/suppor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</a:t>
            </a:r>
            <a:r>
              <a:rPr lang="en-US" smtClean="0"/>
              <a:t>in Hardware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27152" r="11030" b="24170"/>
          <a:stretch/>
        </p:blipFill>
        <p:spPr bwMode="auto">
          <a:xfrm>
            <a:off x="0" y="2522832"/>
            <a:ext cx="9144000" cy="39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2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4738" r="18304" b="4583"/>
          <a:stretch/>
        </p:blipFill>
        <p:spPr bwMode="auto">
          <a:xfrm>
            <a:off x="711058" y="30480"/>
            <a:ext cx="7812257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5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19006" r="16970" b="11175"/>
          <a:stretch/>
        </p:blipFill>
        <p:spPr bwMode="auto">
          <a:xfrm>
            <a:off x="0" y="277091"/>
            <a:ext cx="8686800" cy="63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2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14158" r="23637" b="25915"/>
          <a:stretch/>
        </p:blipFill>
        <p:spPr bwMode="auto">
          <a:xfrm>
            <a:off x="457200" y="1371600"/>
            <a:ext cx="6367550" cy="51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0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t="15321" r="16970" b="8460"/>
          <a:stretch/>
        </p:blipFill>
        <p:spPr bwMode="auto">
          <a:xfrm>
            <a:off x="152400" y="-24938"/>
            <a:ext cx="8179724" cy="653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9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22303" r="23273" b="8266"/>
          <a:stretch/>
        </p:blipFill>
        <p:spPr bwMode="auto">
          <a:xfrm>
            <a:off x="457200" y="33250"/>
            <a:ext cx="7467600" cy="68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5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6484" r="23273" b="8849"/>
          <a:stretch/>
        </p:blipFill>
        <p:spPr bwMode="auto">
          <a:xfrm>
            <a:off x="533400" y="152400"/>
            <a:ext cx="650055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91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46158" r="25697" b="31733"/>
          <a:stretch/>
        </p:blipFill>
        <p:spPr bwMode="auto">
          <a:xfrm>
            <a:off x="228600" y="2514600"/>
            <a:ext cx="8080216" cy="25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61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24048" r="30909" b="57334"/>
          <a:stretch/>
        </p:blipFill>
        <p:spPr bwMode="auto">
          <a:xfrm>
            <a:off x="425594" y="1291242"/>
            <a:ext cx="8309697" cy="31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37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5322" r="23394" b="6327"/>
          <a:stretch/>
        </p:blipFill>
        <p:spPr bwMode="auto">
          <a:xfrm>
            <a:off x="762000" y="178722"/>
            <a:ext cx="6666807" cy="67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1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3.2 </a:t>
            </a:r>
            <a:r>
              <a:rPr lang="en-US" b="1" dirty="0" err="1" smtClean="0"/>
              <a:t>Faddeev’s</a:t>
            </a:r>
            <a:r>
              <a:rPr lang="en-US" b="1" dirty="0" smtClean="0"/>
              <a:t> algorithm mapped onto Systolic</a:t>
            </a:r>
          </a:p>
          <a:p>
            <a:r>
              <a:rPr lang="en-US" b="1" dirty="0" smtClean="0"/>
              <a:t>array [8]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t="14738" r="22182" b="5940"/>
          <a:stretch/>
        </p:blipFill>
        <p:spPr bwMode="auto">
          <a:xfrm>
            <a:off x="573578" y="29095"/>
            <a:ext cx="6733310" cy="67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0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t="15709" r="24121" b="5358"/>
          <a:stretch/>
        </p:blipFill>
        <p:spPr bwMode="auto">
          <a:xfrm>
            <a:off x="685800" y="-6927"/>
            <a:ext cx="6201295" cy="67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3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2"/>
            <a:ext cx="8229600" cy="52785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[</a:t>
            </a:r>
            <a:r>
              <a:rPr lang="en-US" dirty="0"/>
              <a:t>1] P. </a:t>
            </a:r>
            <a:r>
              <a:rPr lang="en-US" dirty="0" err="1"/>
              <a:t>Pingree</a:t>
            </a:r>
            <a:r>
              <a:rPr lang="en-US" dirty="0"/>
              <a:t>, J.-F. </a:t>
            </a:r>
            <a:r>
              <a:rPr lang="en-US" dirty="0" err="1"/>
              <a:t>Blavier</a:t>
            </a:r>
            <a:r>
              <a:rPr lang="en-US" dirty="0"/>
              <a:t>, G. </a:t>
            </a:r>
            <a:r>
              <a:rPr lang="en-US" dirty="0" err="1"/>
              <a:t>Toon</a:t>
            </a:r>
            <a:r>
              <a:rPr lang="en-US" dirty="0"/>
              <a:t>, and D. </a:t>
            </a:r>
            <a:r>
              <a:rPr lang="en-US" dirty="0" err="1"/>
              <a:t>Bekker</a:t>
            </a:r>
            <a:r>
              <a:rPr lang="en-US" dirty="0"/>
              <a:t>, \An </a:t>
            </a:r>
            <a:r>
              <a:rPr lang="en-US" dirty="0" err="1"/>
              <a:t>fpga</a:t>
            </a:r>
            <a:r>
              <a:rPr lang="en-US" dirty="0"/>
              <a:t>/</a:t>
            </a:r>
            <a:r>
              <a:rPr lang="en-US" dirty="0" err="1"/>
              <a:t>soc</a:t>
            </a:r>
            <a:r>
              <a:rPr lang="en-US" dirty="0"/>
              <a:t> approach to </a:t>
            </a:r>
            <a:r>
              <a:rPr lang="en-US" dirty="0" smtClean="0"/>
              <a:t>on-board data </a:t>
            </a:r>
            <a:r>
              <a:rPr lang="en-US" dirty="0"/>
              <a:t>processing enabling new mars science with smart payloads," IEEE </a:t>
            </a:r>
            <a:r>
              <a:rPr lang="en-US" dirty="0" smtClean="0"/>
              <a:t>Aerospace Conference</a:t>
            </a:r>
            <a:r>
              <a:rPr lang="en-US" dirty="0"/>
              <a:t>, pp. 1{12, Mar. 2007.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2] N. </a:t>
            </a:r>
            <a:r>
              <a:rPr lang="en-US" dirty="0" err="1"/>
              <a:t>Trawny</a:t>
            </a:r>
            <a:r>
              <a:rPr lang="en-US" dirty="0"/>
              <a:t>, A. I. </a:t>
            </a:r>
            <a:r>
              <a:rPr lang="en-US" dirty="0" err="1"/>
              <a:t>Mourikis</a:t>
            </a:r>
            <a:r>
              <a:rPr lang="en-US" dirty="0"/>
              <a:t>, S. I. </a:t>
            </a:r>
            <a:r>
              <a:rPr lang="en-US" dirty="0" err="1"/>
              <a:t>Roumeliotis</a:t>
            </a:r>
            <a:r>
              <a:rPr lang="en-US" dirty="0"/>
              <a:t>, A. E. Johnson, J. F. Montgomery, A. </a:t>
            </a:r>
            <a:r>
              <a:rPr lang="en-US" dirty="0" err="1" smtClean="0"/>
              <a:t>Ansa</a:t>
            </a:r>
            <a:r>
              <a:rPr lang="en-US" dirty="0" smtClean="0"/>
              <a:t>, and </a:t>
            </a:r>
            <a:r>
              <a:rPr lang="en-US" dirty="0"/>
              <a:t>L. H. </a:t>
            </a:r>
            <a:r>
              <a:rPr lang="en-US" dirty="0" err="1"/>
              <a:t>Matthies</a:t>
            </a:r>
            <a:r>
              <a:rPr lang="en-US" dirty="0"/>
              <a:t>, \Coupled vision and inertial navigation for pin-point landing," </a:t>
            </a:r>
            <a:r>
              <a:rPr lang="en-US" dirty="0" smtClean="0"/>
              <a:t>in NASA </a:t>
            </a:r>
            <a:r>
              <a:rPr lang="en-US" dirty="0"/>
              <a:t>Science and Technology Conference, 2007.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3] J. </a:t>
            </a:r>
            <a:r>
              <a:rPr lang="en-US" dirty="0" err="1"/>
              <a:t>Nygards</a:t>
            </a:r>
            <a:r>
              <a:rPr lang="en-US" dirty="0"/>
              <a:t>, P. </a:t>
            </a:r>
            <a:r>
              <a:rPr lang="en-US" dirty="0" err="1"/>
              <a:t>Skoglar</a:t>
            </a:r>
            <a:r>
              <a:rPr lang="en-US" dirty="0"/>
              <a:t>, M. </a:t>
            </a:r>
            <a:r>
              <a:rPr lang="en-US" dirty="0" err="1"/>
              <a:t>Ulvklo</a:t>
            </a:r>
            <a:r>
              <a:rPr lang="en-US" dirty="0"/>
              <a:t>, and T. </a:t>
            </a:r>
            <a:r>
              <a:rPr lang="en-US" dirty="0" err="1"/>
              <a:t>Hgstrm</a:t>
            </a:r>
            <a:r>
              <a:rPr lang="en-US" dirty="0"/>
              <a:t>, \Navigation aided image </a:t>
            </a:r>
            <a:r>
              <a:rPr lang="en-US" dirty="0" smtClean="0"/>
              <a:t>processing in </a:t>
            </a:r>
            <a:r>
              <a:rPr lang="en-US" dirty="0" err="1"/>
              <a:t>uav</a:t>
            </a:r>
            <a:r>
              <a:rPr lang="en-US" dirty="0"/>
              <a:t> surveillance: Preliminary results and design of an airborne </a:t>
            </a:r>
            <a:r>
              <a:rPr lang="en-US" dirty="0" smtClean="0"/>
              <a:t>experimental system</a:t>
            </a:r>
            <a:r>
              <a:rPr lang="en-US" dirty="0"/>
              <a:t>," Journal of Robotic Systems, vol. 21, no. 2, pp. 63{72, 2004.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4] A. </a:t>
            </a:r>
            <a:r>
              <a:rPr lang="en-US" dirty="0" err="1"/>
              <a:t>Garzelli</a:t>
            </a:r>
            <a:r>
              <a:rPr lang="en-US" dirty="0"/>
              <a:t> and F. </a:t>
            </a:r>
            <a:r>
              <a:rPr lang="en-US" dirty="0" err="1"/>
              <a:t>Nencini</a:t>
            </a:r>
            <a:r>
              <a:rPr lang="en-US" dirty="0"/>
              <a:t>, \Panchromatic sharpening of remote sensing </a:t>
            </a:r>
            <a:r>
              <a:rPr lang="en-US" dirty="0" smtClean="0"/>
              <a:t>images using </a:t>
            </a:r>
            <a:r>
              <a:rPr lang="en-US" dirty="0"/>
              <a:t>a </a:t>
            </a:r>
            <a:r>
              <a:rPr lang="en-US" dirty="0" err="1"/>
              <a:t>multiscale</a:t>
            </a:r>
            <a:r>
              <a:rPr lang="en-US" dirty="0"/>
              <a:t> </a:t>
            </a:r>
            <a:r>
              <a:rPr lang="en-US" dirty="0" err="1"/>
              <a:t>kalman</a:t>
            </a:r>
            <a:r>
              <a:rPr lang="en-US" dirty="0"/>
              <a:t> </a:t>
            </a:r>
            <a:r>
              <a:rPr lang="en-US" dirty="0" err="1"/>
              <a:t>lter</a:t>
            </a:r>
            <a:r>
              <a:rPr lang="en-US" dirty="0"/>
              <a:t>," Pattern Recognition, vol. 40, no. 12, pp. 3568 </a:t>
            </a:r>
            <a:r>
              <a:rPr lang="en-US" dirty="0" smtClean="0"/>
              <a:t>{ </a:t>
            </a:r>
            <a:r>
              <a:rPr lang="fr-FR" dirty="0" smtClean="0"/>
              <a:t>3577</a:t>
            </a:r>
            <a:r>
              <a:rPr lang="fr-FR" dirty="0"/>
              <a:t>, 2007 [Online]. </a:t>
            </a:r>
            <a:r>
              <a:rPr lang="fr-FR" dirty="0" err="1"/>
              <a:t>Available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www.sciencedirect.com/science/article/</a:t>
            </a:r>
            <a:r>
              <a:rPr lang="fr-FR" dirty="0" smtClean="0"/>
              <a:t> </a:t>
            </a:r>
            <a:r>
              <a:rPr lang="en-US" dirty="0" smtClean="0"/>
              <a:t>B6V14-4NS0KM1-1/2/1c7988a64bf69cb64fe99323494547e7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5] \Deep impact fact sheet," National Aeronautics and Space </a:t>
            </a:r>
            <a:r>
              <a:rPr lang="en-US" dirty="0" smtClean="0"/>
              <a:t>Administration &amp; </a:t>
            </a:r>
            <a:r>
              <a:rPr lang="en-US" dirty="0"/>
              <a:t>Jet Propulsion Laboratory. Technical Report, 2004 [Online]. </a:t>
            </a:r>
            <a:r>
              <a:rPr lang="en-US" dirty="0" smtClean="0"/>
              <a:t>Available: http</a:t>
            </a:r>
            <a:r>
              <a:rPr lang="en-US" dirty="0"/>
              <a:t>://solarsystem.nasa.gov/deepimpact/mission/factsheet-color.pdf.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6] G. Welch and G. Bishop, An Introduction to the </a:t>
            </a:r>
            <a:r>
              <a:rPr lang="en-US" dirty="0" err="1"/>
              <a:t>Kalman</a:t>
            </a:r>
            <a:r>
              <a:rPr lang="en-US" dirty="0"/>
              <a:t> Filter. Chapel Hill, </a:t>
            </a:r>
            <a:r>
              <a:rPr lang="en-US" dirty="0" smtClean="0"/>
              <a:t>NC, USA</a:t>
            </a:r>
            <a:r>
              <a:rPr lang="en-US" dirty="0"/>
              <a:t>: University of North Carolina at Chapel Hill, 1995.</a:t>
            </a:r>
          </a:p>
        </p:txBody>
      </p:sp>
    </p:spTree>
    <p:extLst>
      <p:ext uri="{BB962C8B-B14F-4D97-AF65-F5344CB8AC3E}">
        <p14:creationId xmlns:p14="http://schemas.microsoft.com/office/powerpoint/2010/main" val="358474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7] A. </a:t>
            </a:r>
            <a:r>
              <a:rPr lang="en-US" sz="1800" dirty="0" err="1">
                <a:solidFill>
                  <a:srgbClr val="FF0000"/>
                </a:solidFill>
              </a:rPr>
              <a:t>Bigdeli</a:t>
            </a:r>
            <a:r>
              <a:rPr lang="en-US" sz="1800" dirty="0">
                <a:solidFill>
                  <a:srgbClr val="FF0000"/>
                </a:solidFill>
              </a:rPr>
              <a:t>, M. </a:t>
            </a:r>
            <a:r>
              <a:rPr lang="en-US" sz="1800" dirty="0" err="1">
                <a:solidFill>
                  <a:srgbClr val="FF0000"/>
                </a:solidFill>
              </a:rPr>
              <a:t>Biglari-Abhari</a:t>
            </a:r>
            <a:r>
              <a:rPr lang="en-US" sz="1800" dirty="0">
                <a:solidFill>
                  <a:srgbClr val="FF0000"/>
                </a:solidFill>
              </a:rPr>
              <a:t>, Z. </a:t>
            </a:r>
            <a:r>
              <a:rPr lang="en-US" sz="1800" dirty="0" err="1">
                <a:solidFill>
                  <a:srgbClr val="FF0000"/>
                </a:solidFill>
              </a:rPr>
              <a:t>Salcic</a:t>
            </a:r>
            <a:r>
              <a:rPr lang="en-US" sz="1800" dirty="0">
                <a:solidFill>
                  <a:srgbClr val="FF0000"/>
                </a:solidFill>
              </a:rPr>
              <a:t>, and Y. T. Lai, \A new pipelined </a:t>
            </a:r>
            <a:r>
              <a:rPr lang="en-US" sz="1800" dirty="0" smtClean="0">
                <a:solidFill>
                  <a:srgbClr val="FF0000"/>
                </a:solidFill>
              </a:rPr>
              <a:t>systolic array-based </a:t>
            </a:r>
            <a:r>
              <a:rPr lang="en-US" sz="1800" dirty="0">
                <a:solidFill>
                  <a:srgbClr val="FF0000"/>
                </a:solidFill>
              </a:rPr>
              <a:t>architecture for matrix inversion in </a:t>
            </a:r>
            <a:r>
              <a:rPr lang="en-US" sz="1800" dirty="0" err="1">
                <a:solidFill>
                  <a:srgbClr val="FF0000"/>
                </a:solidFill>
              </a:rPr>
              <a:t>fpgas</a:t>
            </a:r>
            <a:r>
              <a:rPr lang="en-US" sz="1800" dirty="0">
                <a:solidFill>
                  <a:srgbClr val="FF0000"/>
                </a:solidFill>
              </a:rPr>
              <a:t> with </a:t>
            </a:r>
            <a:r>
              <a:rPr lang="en-US" sz="1800" dirty="0" err="1">
                <a:solidFill>
                  <a:srgbClr val="FF0000"/>
                </a:solidFill>
              </a:rPr>
              <a:t>kalman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lter</a:t>
            </a:r>
            <a:r>
              <a:rPr lang="en-US" sz="1800" dirty="0">
                <a:solidFill>
                  <a:srgbClr val="FF0000"/>
                </a:solidFill>
              </a:rPr>
              <a:t> case study</a:t>
            </a:r>
            <a:r>
              <a:rPr lang="en-US" sz="1800" dirty="0" smtClean="0">
                <a:solidFill>
                  <a:srgbClr val="FF0000"/>
                </a:solidFill>
              </a:rPr>
              <a:t>,“ EURASIP </a:t>
            </a:r>
            <a:r>
              <a:rPr lang="en-US" sz="1800" dirty="0">
                <a:solidFill>
                  <a:srgbClr val="FF0000"/>
                </a:solidFill>
              </a:rPr>
              <a:t>Journal on Advances in Signal Processing, no. 1, pp. 75{75, 2006.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8] F. Gaston and G. Irwin, \Systolic </a:t>
            </a:r>
            <a:r>
              <a:rPr lang="en-US" sz="1800" dirty="0" err="1">
                <a:solidFill>
                  <a:srgbClr val="FF0000"/>
                </a:solidFill>
              </a:rPr>
              <a:t>kalman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ltering</a:t>
            </a:r>
            <a:r>
              <a:rPr lang="en-US" sz="1800" dirty="0">
                <a:solidFill>
                  <a:srgbClr val="FF0000"/>
                </a:solidFill>
              </a:rPr>
              <a:t>: an overview," Control Theory </a:t>
            </a:r>
            <a:r>
              <a:rPr lang="en-US" sz="1800" dirty="0" smtClean="0">
                <a:solidFill>
                  <a:srgbClr val="FF0000"/>
                </a:solidFill>
              </a:rPr>
              <a:t>and Applications</a:t>
            </a:r>
            <a:r>
              <a:rPr lang="en-US" sz="1800" dirty="0">
                <a:solidFill>
                  <a:srgbClr val="FF0000"/>
                </a:solidFill>
              </a:rPr>
              <a:t>, IEE Proceedings D, vol. 137, no. 4, pp. 235{244, July 1990.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9] R. E. </a:t>
            </a:r>
            <a:r>
              <a:rPr lang="en-US" sz="1800" dirty="0" err="1"/>
              <a:t>Kalman</a:t>
            </a:r>
            <a:r>
              <a:rPr lang="en-US" sz="1800" dirty="0"/>
              <a:t>, \A new approach to linear </a:t>
            </a:r>
            <a:r>
              <a:rPr lang="en-US" sz="1800" dirty="0" err="1"/>
              <a:t>ltering</a:t>
            </a:r>
            <a:r>
              <a:rPr lang="en-US" sz="1800" dirty="0"/>
              <a:t> and prediction problems</a:t>
            </a:r>
            <a:r>
              <a:rPr lang="en-US" sz="1800" dirty="0" smtClean="0"/>
              <a:t>,“ Transactions </a:t>
            </a:r>
            <a:r>
              <a:rPr lang="en-US" sz="1800" dirty="0"/>
              <a:t>of the ASME Journal of Basic Engineering, no. 82 (Series D), pp. </a:t>
            </a:r>
            <a:r>
              <a:rPr lang="en-US" sz="1800" dirty="0" smtClean="0"/>
              <a:t>35{45, </a:t>
            </a:r>
            <a:r>
              <a:rPr lang="fr-FR" sz="1800" dirty="0" smtClean="0"/>
              <a:t>1960 </a:t>
            </a:r>
            <a:r>
              <a:rPr lang="fr-FR" sz="1800" dirty="0"/>
              <a:t>[Online]. </a:t>
            </a:r>
            <a:r>
              <a:rPr lang="fr-FR" sz="1800" dirty="0" err="1"/>
              <a:t>Available</a:t>
            </a:r>
            <a:r>
              <a:rPr lang="fr-FR" sz="1800" dirty="0"/>
              <a:t>: http://www.cs.unc.edu/\~{}</a:t>
            </a:r>
            <a:r>
              <a:rPr lang="fr-FR" sz="1800" dirty="0" smtClean="0"/>
              <a:t>welch/kalman/media/pdf/</a:t>
            </a:r>
            <a:r>
              <a:rPr lang="en-US" sz="1800" dirty="0" smtClean="0"/>
              <a:t>Kalman1960.pdf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10] C. </a:t>
            </a:r>
            <a:r>
              <a:rPr lang="en-US" sz="1800" dirty="0" err="1"/>
              <a:t>Yukun</a:t>
            </a:r>
            <a:r>
              <a:rPr lang="en-US" sz="1800" dirty="0"/>
              <a:t>, S. </a:t>
            </a:r>
            <a:r>
              <a:rPr lang="en-US" sz="1800" dirty="0" err="1"/>
              <a:t>Xicai</a:t>
            </a:r>
            <a:r>
              <a:rPr lang="en-US" sz="1800" dirty="0"/>
              <a:t>, and L. </a:t>
            </a:r>
            <a:r>
              <a:rPr lang="en-US" sz="1800" dirty="0" err="1"/>
              <a:t>Zhigang</a:t>
            </a:r>
            <a:r>
              <a:rPr lang="en-US" sz="1800" dirty="0"/>
              <a:t>, \Research on </a:t>
            </a:r>
            <a:r>
              <a:rPr lang="en-US" sz="1800" dirty="0" err="1"/>
              <a:t>kalman-lter</a:t>
            </a:r>
            <a:r>
              <a:rPr lang="en-US" sz="1800" dirty="0"/>
              <a:t> based </a:t>
            </a:r>
            <a:r>
              <a:rPr lang="en-US" sz="1800" dirty="0" err="1" smtClean="0"/>
              <a:t>multisensor</a:t>
            </a:r>
            <a:r>
              <a:rPr lang="en-US" sz="1800" dirty="0" smtClean="0"/>
              <a:t> data </a:t>
            </a:r>
            <a:r>
              <a:rPr lang="en-US" sz="1800" dirty="0"/>
              <a:t>fusion," Journal of Systems Engineering and Electronics, vol. 18, no. 3, pp. 497 </a:t>
            </a:r>
            <a:r>
              <a:rPr lang="en-US" sz="1800" dirty="0" smtClean="0"/>
              <a:t>{ </a:t>
            </a:r>
            <a:r>
              <a:rPr lang="fr-FR" sz="1800" dirty="0" smtClean="0"/>
              <a:t>502</a:t>
            </a:r>
            <a:r>
              <a:rPr lang="fr-FR" sz="1800" dirty="0"/>
              <a:t>, 2007 [Online]. </a:t>
            </a:r>
            <a:r>
              <a:rPr lang="fr-FR" sz="1800" dirty="0" err="1"/>
              <a:t>Available</a:t>
            </a:r>
            <a:r>
              <a:rPr lang="fr-FR" sz="1800" dirty="0"/>
              <a:t>: </a:t>
            </a:r>
            <a:r>
              <a:rPr lang="fr-FR" sz="1800" dirty="0">
                <a:hlinkClick r:id="rId2"/>
              </a:rPr>
              <a:t>http://</a:t>
            </a:r>
            <a:r>
              <a:rPr lang="fr-FR" sz="1800" dirty="0" smtClean="0">
                <a:hlinkClick r:id="rId2"/>
              </a:rPr>
              <a:t>www.sciencedirect.com/science/article/</a:t>
            </a:r>
            <a:r>
              <a:rPr lang="fr-FR" sz="1800" dirty="0" smtClean="0"/>
              <a:t> </a:t>
            </a:r>
            <a:r>
              <a:rPr lang="en-US" sz="1800" dirty="0" smtClean="0"/>
              <a:t>B82XK-4PYS2XV-B/2/f3388c3dbabec62c81be694197a61eb7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11] S. </a:t>
            </a:r>
            <a:r>
              <a:rPr lang="en-US" sz="1800" dirty="0" err="1"/>
              <a:t>Ronnback</a:t>
            </a:r>
            <a:r>
              <a:rPr lang="en-US" sz="1800" dirty="0"/>
              <a:t>, \Development of an ins/</a:t>
            </a:r>
            <a:r>
              <a:rPr lang="en-US" sz="1800" dirty="0" err="1"/>
              <a:t>gps</a:t>
            </a:r>
            <a:r>
              <a:rPr lang="en-US" sz="1800" dirty="0"/>
              <a:t> navigation loop for </a:t>
            </a:r>
            <a:r>
              <a:rPr lang="en-US" sz="1800" dirty="0" err="1"/>
              <a:t>uav</a:t>
            </a:r>
            <a:r>
              <a:rPr lang="en-US" sz="1800" dirty="0"/>
              <a:t>," Master's </a:t>
            </a:r>
            <a:r>
              <a:rPr lang="en-US" sz="1800" dirty="0" smtClean="0"/>
              <a:t>thesis, Lulea </a:t>
            </a:r>
            <a:r>
              <a:rPr lang="en-US" sz="1800" dirty="0"/>
              <a:t>University of Technology, 2000 [Online]. Available: http://</a:t>
            </a:r>
            <a:r>
              <a:rPr lang="en-US" sz="1800" dirty="0" smtClean="0"/>
              <a:t>epubl.luth.se/1402-1617/2000/081/LTU-EX-00081-SE.pdf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6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[</a:t>
            </a:r>
            <a:r>
              <a:rPr lang="en-US" sz="1800" dirty="0"/>
              <a:t>12] F. </a:t>
            </a:r>
            <a:r>
              <a:rPr lang="en-US" sz="1800" dirty="0" err="1"/>
              <a:t>Orderud</a:t>
            </a:r>
            <a:r>
              <a:rPr lang="en-US" sz="1800" dirty="0"/>
              <a:t>, \Comparison of </a:t>
            </a:r>
            <a:r>
              <a:rPr lang="en-US" sz="1800" dirty="0" err="1"/>
              <a:t>kalman</a:t>
            </a:r>
            <a:r>
              <a:rPr lang="en-US" sz="1800" dirty="0"/>
              <a:t> </a:t>
            </a:r>
            <a:r>
              <a:rPr lang="en-US" sz="1800" dirty="0" err="1"/>
              <a:t>lter</a:t>
            </a:r>
            <a:r>
              <a:rPr lang="en-US" sz="1800" dirty="0"/>
              <a:t> estimation approaches for state space </a:t>
            </a:r>
            <a:r>
              <a:rPr lang="en-US" sz="1800" dirty="0" smtClean="0"/>
              <a:t>models with </a:t>
            </a:r>
            <a:r>
              <a:rPr lang="en-US" sz="1800" dirty="0"/>
              <a:t>nonlinear measurements," SIMS 46th Conference on Simulation and </a:t>
            </a:r>
            <a:r>
              <a:rPr lang="en-US" sz="1800" dirty="0" smtClean="0"/>
              <a:t>Modeling, 2005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13] R. </a:t>
            </a:r>
            <a:r>
              <a:rPr lang="en-US" sz="1800" dirty="0" err="1">
                <a:solidFill>
                  <a:srgbClr val="FF0000"/>
                </a:solidFill>
              </a:rPr>
              <a:t>Baheti</a:t>
            </a:r>
            <a:r>
              <a:rPr lang="en-US" sz="1800" dirty="0">
                <a:solidFill>
                  <a:srgbClr val="FF0000"/>
                </a:solidFill>
              </a:rPr>
              <a:t>, D. </a:t>
            </a:r>
            <a:r>
              <a:rPr lang="en-US" sz="1800" dirty="0" err="1">
                <a:solidFill>
                  <a:srgbClr val="FF0000"/>
                </a:solidFill>
              </a:rPr>
              <a:t>O'Hallaron</a:t>
            </a:r>
            <a:r>
              <a:rPr lang="en-US" sz="1800" dirty="0">
                <a:solidFill>
                  <a:srgbClr val="FF0000"/>
                </a:solidFill>
              </a:rPr>
              <a:t>, and H. </a:t>
            </a:r>
            <a:r>
              <a:rPr lang="en-US" sz="1800" dirty="0" err="1">
                <a:solidFill>
                  <a:srgbClr val="FF0000"/>
                </a:solidFill>
              </a:rPr>
              <a:t>Itzkowitz</a:t>
            </a:r>
            <a:r>
              <a:rPr lang="en-US" sz="1800" dirty="0">
                <a:solidFill>
                  <a:srgbClr val="FF0000"/>
                </a:solidFill>
              </a:rPr>
              <a:t>, \Mapping extended </a:t>
            </a:r>
            <a:r>
              <a:rPr lang="en-US" sz="1800" dirty="0" err="1">
                <a:solidFill>
                  <a:srgbClr val="FF0000"/>
                </a:solidFill>
              </a:rPr>
              <a:t>kalman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lters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onto linear </a:t>
            </a:r>
            <a:r>
              <a:rPr lang="en-US" sz="1800" dirty="0">
                <a:solidFill>
                  <a:srgbClr val="FF0000"/>
                </a:solidFill>
              </a:rPr>
              <a:t>arrays," IEEE Transactions on Automatic Control, vol. 35, no. 12, pp. </a:t>
            </a:r>
            <a:r>
              <a:rPr lang="en-US" sz="1800" dirty="0" smtClean="0">
                <a:solidFill>
                  <a:srgbClr val="FF0000"/>
                </a:solidFill>
              </a:rPr>
              <a:t>1310-1319</a:t>
            </a:r>
            <a:r>
              <a:rPr lang="en-US" sz="1800" dirty="0">
                <a:solidFill>
                  <a:srgbClr val="FF0000"/>
                </a:solidFill>
              </a:rPr>
              <a:t>, Dec. 1990.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14] V. </a:t>
            </a:r>
            <a:r>
              <a:rPr lang="en-US" sz="1800" dirty="0" err="1">
                <a:solidFill>
                  <a:srgbClr val="FF0000"/>
                </a:solidFill>
              </a:rPr>
              <a:t>Bonato</a:t>
            </a:r>
            <a:r>
              <a:rPr lang="en-US" sz="1800" dirty="0">
                <a:solidFill>
                  <a:srgbClr val="FF0000"/>
                </a:solidFill>
              </a:rPr>
              <a:t>, E. Marques, and G. </a:t>
            </a:r>
            <a:r>
              <a:rPr lang="en-US" sz="1800" dirty="0" err="1">
                <a:solidFill>
                  <a:srgbClr val="FF0000"/>
                </a:solidFill>
              </a:rPr>
              <a:t>Constantinides</a:t>
            </a:r>
            <a:r>
              <a:rPr lang="en-US" sz="1800" dirty="0">
                <a:solidFill>
                  <a:srgbClr val="FF0000"/>
                </a:solidFill>
              </a:rPr>
              <a:t>, \A </a:t>
            </a:r>
            <a:r>
              <a:rPr lang="en-US" sz="1800" dirty="0" err="1">
                <a:solidFill>
                  <a:srgbClr val="FF0000"/>
                </a:solidFill>
              </a:rPr>
              <a:t>oating</a:t>
            </a:r>
            <a:r>
              <a:rPr lang="en-US" sz="1800" dirty="0">
                <a:solidFill>
                  <a:srgbClr val="FF0000"/>
                </a:solidFill>
              </a:rPr>
              <a:t>-point extended </a:t>
            </a:r>
            <a:r>
              <a:rPr lang="en-US" sz="1800" dirty="0" err="1">
                <a:solidFill>
                  <a:srgbClr val="FF0000"/>
                </a:solidFill>
              </a:rPr>
              <a:t>kalman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Fillter</a:t>
            </a:r>
            <a:r>
              <a:rPr lang="en-US" sz="1800" dirty="0" smtClean="0">
                <a:solidFill>
                  <a:srgbClr val="FF0000"/>
                </a:solidFill>
              </a:rPr>
              <a:t> implementation </a:t>
            </a:r>
            <a:r>
              <a:rPr lang="en-US" sz="1800" dirty="0">
                <a:solidFill>
                  <a:srgbClr val="FF0000"/>
                </a:solidFill>
              </a:rPr>
              <a:t>for autonomous mobile robots," International Conference on </a:t>
            </a:r>
            <a:r>
              <a:rPr lang="en-US" sz="1800" dirty="0" smtClean="0">
                <a:solidFill>
                  <a:srgbClr val="FF0000"/>
                </a:solidFill>
              </a:rPr>
              <a:t>Field Programmable </a:t>
            </a:r>
            <a:r>
              <a:rPr lang="en-US" sz="1800" dirty="0">
                <a:solidFill>
                  <a:srgbClr val="FF0000"/>
                </a:solidFill>
              </a:rPr>
              <a:t>Logic and Applications, pp. 576{579, Aug. 2007.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15] H. Kung, \Why systolic architectures?" Computer, vol. 15, no. 1, pp. 37{46, Jan. 1982.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16] M. </a:t>
            </a:r>
            <a:r>
              <a:rPr lang="en-US" sz="1800" dirty="0" err="1">
                <a:solidFill>
                  <a:srgbClr val="FF0000"/>
                </a:solidFill>
              </a:rPr>
              <a:t>Azimi-Sadjadi</a:t>
            </a:r>
            <a:r>
              <a:rPr lang="en-US" sz="1800" dirty="0">
                <a:solidFill>
                  <a:srgbClr val="FF0000"/>
                </a:solidFill>
              </a:rPr>
              <a:t>, T. Lu, and E. </a:t>
            </a:r>
            <a:r>
              <a:rPr lang="en-US" sz="1800" dirty="0" err="1">
                <a:solidFill>
                  <a:srgbClr val="FF0000"/>
                </a:solidFill>
              </a:rPr>
              <a:t>Nebot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Parallel </a:t>
            </a:r>
            <a:r>
              <a:rPr lang="en-US" sz="1800" dirty="0">
                <a:solidFill>
                  <a:srgbClr val="FF0000"/>
                </a:solidFill>
              </a:rPr>
              <a:t>and sequential block </a:t>
            </a:r>
            <a:r>
              <a:rPr lang="en-US" sz="1800" dirty="0" err="1">
                <a:solidFill>
                  <a:srgbClr val="FF0000"/>
                </a:solidFill>
              </a:rPr>
              <a:t>kalman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Filtering and </a:t>
            </a:r>
            <a:r>
              <a:rPr lang="en-US" sz="1800" dirty="0">
                <a:solidFill>
                  <a:srgbClr val="FF0000"/>
                </a:solidFill>
              </a:rPr>
              <a:t>their implementations using systolic arrays," IEEE Transactions on </a:t>
            </a:r>
            <a:r>
              <a:rPr lang="en-US" sz="1800" dirty="0" smtClean="0">
                <a:solidFill>
                  <a:srgbClr val="FF0000"/>
                </a:solidFill>
              </a:rPr>
              <a:t>Signal </a:t>
            </a:r>
            <a:r>
              <a:rPr lang="nl-NL" sz="1800" dirty="0" smtClean="0">
                <a:solidFill>
                  <a:srgbClr val="FF0000"/>
                </a:solidFill>
              </a:rPr>
              <a:t>Processing</a:t>
            </a:r>
            <a:r>
              <a:rPr lang="nl-NL" sz="1800" dirty="0">
                <a:solidFill>
                  <a:srgbClr val="FF0000"/>
                </a:solidFill>
              </a:rPr>
              <a:t>, vol. 39, no. 1, pp. 137{147, Jan. 1991.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17] W.-S. C. Henry Ker-Chang Chang, \Systolic array implementation of </a:t>
            </a:r>
            <a:r>
              <a:rPr lang="en-US" sz="1800" dirty="0" smtClean="0">
                <a:solidFill>
                  <a:srgbClr val="FF0000"/>
                </a:solidFill>
              </a:rPr>
              <a:t>second-order </a:t>
            </a:r>
            <a:r>
              <a:rPr lang="en-US" sz="1800" dirty="0" err="1" smtClean="0">
                <a:solidFill>
                  <a:srgbClr val="FF0000"/>
                </a:solidFill>
              </a:rPr>
              <a:t>kalman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lter</a:t>
            </a:r>
            <a:r>
              <a:rPr lang="en-US" sz="1800" dirty="0">
                <a:solidFill>
                  <a:srgbClr val="FF0000"/>
                </a:solidFill>
              </a:rPr>
              <a:t>," IEEE Transactions on Aerospace and Electronic Systems, vol. 28, no. </a:t>
            </a:r>
            <a:r>
              <a:rPr lang="en-US" sz="1800" dirty="0" smtClean="0">
                <a:solidFill>
                  <a:srgbClr val="FF0000"/>
                </a:solidFill>
              </a:rPr>
              <a:t>4, pp</a:t>
            </a:r>
            <a:r>
              <a:rPr lang="en-US" sz="1800" dirty="0">
                <a:solidFill>
                  <a:srgbClr val="FF0000"/>
                </a:solidFill>
              </a:rPr>
              <a:t>. 1128{1143, Oct. 1992.</a:t>
            </a:r>
          </a:p>
        </p:txBody>
      </p:sp>
    </p:spTree>
    <p:extLst>
      <p:ext uri="{BB962C8B-B14F-4D97-AF65-F5344CB8AC3E}">
        <p14:creationId xmlns:p14="http://schemas.microsoft.com/office/powerpoint/2010/main" val="132620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[18] R. Barnes and A. </a:t>
            </a:r>
            <a:r>
              <a:rPr lang="en-US" sz="2000" dirty="0" err="1">
                <a:solidFill>
                  <a:srgbClr val="FF0000"/>
                </a:solidFill>
              </a:rPr>
              <a:t>Dasu</a:t>
            </a:r>
            <a:r>
              <a:rPr lang="en-US" sz="2000" dirty="0">
                <a:solidFill>
                  <a:srgbClr val="FF0000"/>
                </a:solidFill>
              </a:rPr>
              <a:t>, \Hardware/software co-designed extended </a:t>
            </a:r>
            <a:r>
              <a:rPr lang="en-US" sz="2000" dirty="0" err="1">
                <a:solidFill>
                  <a:srgbClr val="FF0000"/>
                </a:solidFill>
              </a:rPr>
              <a:t>kalman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lter</a:t>
            </a:r>
            <a:r>
              <a:rPr lang="en-US" sz="2000" dirty="0">
                <a:solidFill>
                  <a:srgbClr val="FF0000"/>
                </a:solidFill>
              </a:rPr>
              <a:t> on </a:t>
            </a:r>
            <a:r>
              <a:rPr lang="en-US" sz="2000" dirty="0" smtClean="0">
                <a:solidFill>
                  <a:srgbClr val="FF0000"/>
                </a:solidFill>
              </a:rPr>
              <a:t>an </a:t>
            </a:r>
            <a:r>
              <a:rPr lang="en-US" sz="2000" dirty="0" err="1" smtClean="0">
                <a:solidFill>
                  <a:srgbClr val="FF0000"/>
                </a:solidFill>
              </a:rPr>
              <a:t>fpga</a:t>
            </a:r>
            <a:r>
              <a:rPr lang="en-US" sz="2000" dirty="0">
                <a:solidFill>
                  <a:srgbClr val="FF0000"/>
                </a:solidFill>
              </a:rPr>
              <a:t>," in The International Conference on Engineering of </a:t>
            </a:r>
            <a:r>
              <a:rPr lang="en-US" sz="2000" dirty="0" err="1">
                <a:solidFill>
                  <a:srgbClr val="FF0000"/>
                </a:solidFill>
              </a:rPr>
              <a:t>Recongurable</a:t>
            </a:r>
            <a:r>
              <a:rPr lang="en-US" sz="2000" dirty="0">
                <a:solidFill>
                  <a:srgbClr val="FF0000"/>
                </a:solidFill>
              </a:rPr>
              <a:t> Systems </a:t>
            </a:r>
            <a:r>
              <a:rPr lang="en-US" sz="2000" dirty="0" smtClean="0">
                <a:solidFill>
                  <a:srgbClr val="FF0000"/>
                </a:solidFill>
              </a:rPr>
              <a:t>and Algorithms</a:t>
            </a:r>
            <a:r>
              <a:rPr lang="en-US" sz="2000" dirty="0">
                <a:solidFill>
                  <a:srgbClr val="FF0000"/>
                </a:solidFill>
              </a:rPr>
              <a:t>, 2008.</a:t>
            </a:r>
          </a:p>
          <a:p>
            <a:endParaRPr lang="pt-BR" sz="2000" dirty="0" smtClean="0"/>
          </a:p>
          <a:p>
            <a:r>
              <a:rPr lang="pt-BR" sz="2000" dirty="0" smtClean="0">
                <a:solidFill>
                  <a:srgbClr val="FF0000"/>
                </a:solidFill>
              </a:rPr>
              <a:t>[</a:t>
            </a:r>
            <a:r>
              <a:rPr lang="pt-BR" sz="2000" dirty="0">
                <a:solidFill>
                  <a:srgbClr val="FF0000"/>
                </a:solidFill>
              </a:rPr>
              <a:t>19] V. Bonato, R. Peron, D. Wolf, J. de Holanda, E. Marques, and J. Cardoso, \</a:t>
            </a:r>
            <a:r>
              <a:rPr lang="pt-BR" sz="2000" dirty="0" smtClean="0">
                <a:solidFill>
                  <a:srgbClr val="FF0000"/>
                </a:solidFill>
              </a:rPr>
              <a:t>An </a:t>
            </a:r>
            <a:r>
              <a:rPr lang="en-US" sz="2000" dirty="0" err="1" smtClean="0">
                <a:solidFill>
                  <a:srgbClr val="FF0000"/>
                </a:solidFill>
              </a:rPr>
              <a:t>fpga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implementation for a </a:t>
            </a:r>
            <a:r>
              <a:rPr lang="en-US" sz="2000" dirty="0" err="1">
                <a:solidFill>
                  <a:srgbClr val="FF0000"/>
                </a:solidFill>
              </a:rPr>
              <a:t>kalman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lter</a:t>
            </a:r>
            <a:r>
              <a:rPr lang="en-US" sz="2000" dirty="0">
                <a:solidFill>
                  <a:srgbClr val="FF0000"/>
                </a:solidFill>
              </a:rPr>
              <a:t> with application to mobile robotics," </a:t>
            </a:r>
            <a:r>
              <a:rPr lang="en-US" sz="2000" dirty="0" smtClean="0">
                <a:solidFill>
                  <a:srgbClr val="FF0000"/>
                </a:solidFill>
              </a:rPr>
              <a:t>SIES: International </a:t>
            </a:r>
            <a:r>
              <a:rPr lang="en-US" sz="2000" dirty="0">
                <a:solidFill>
                  <a:srgbClr val="FF0000"/>
                </a:solidFill>
              </a:rPr>
              <a:t>Symposium on Industrial Embedded Systems, pp. 148{155, July 2007.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20] S.-Y. Kung and J.-N. Hwang, \Systolic array designs for </a:t>
            </a:r>
            <a:r>
              <a:rPr lang="en-US" sz="2000" dirty="0" err="1"/>
              <a:t>kalman</a:t>
            </a:r>
            <a:r>
              <a:rPr lang="en-US" sz="2000" dirty="0"/>
              <a:t> </a:t>
            </a:r>
            <a:r>
              <a:rPr lang="en-US" sz="2000" dirty="0" err="1"/>
              <a:t>ltering</a:t>
            </a:r>
            <a:r>
              <a:rPr lang="en-US" sz="2000" dirty="0"/>
              <a:t>," IEEE </a:t>
            </a:r>
            <a:r>
              <a:rPr lang="en-US" sz="2000" dirty="0" smtClean="0"/>
              <a:t>Transactions </a:t>
            </a:r>
            <a:r>
              <a:rPr lang="en-US" sz="2000" dirty="0"/>
              <a:t>on Signal Processing, vol. 39, no. 1, pp. 171{182, Jan. 1991.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21] Z. </a:t>
            </a:r>
            <a:r>
              <a:rPr lang="en-US" sz="2000" dirty="0" err="1"/>
              <a:t>Salcic</a:t>
            </a:r>
            <a:r>
              <a:rPr lang="en-US" sz="2000" dirty="0"/>
              <a:t> and C.-R. Lee, \</a:t>
            </a:r>
            <a:r>
              <a:rPr lang="en-US" sz="2000" dirty="0" err="1"/>
              <a:t>Fpga</a:t>
            </a:r>
            <a:r>
              <a:rPr lang="en-US" sz="2000" dirty="0"/>
              <a:t>-based adaptive tracking estimation computer," </a:t>
            </a:r>
            <a:r>
              <a:rPr lang="en-US" sz="2000" dirty="0" smtClean="0"/>
              <a:t>IEEE Transactions </a:t>
            </a:r>
            <a:r>
              <a:rPr lang="en-US" sz="2000" dirty="0"/>
              <a:t>on Aerospace and Electronic Systems, vol. 37, no. 2, pp. 699{706, </a:t>
            </a:r>
            <a:r>
              <a:rPr lang="en-US" sz="2000" dirty="0" smtClean="0"/>
              <a:t>Apr. 2001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22] W.-T. Lin and D.-C. Chang, \The extended </a:t>
            </a:r>
            <a:r>
              <a:rPr lang="en-US" sz="2000" dirty="0" err="1"/>
              <a:t>kalman</a:t>
            </a:r>
            <a:r>
              <a:rPr lang="en-US" sz="2000" dirty="0"/>
              <a:t> </a:t>
            </a:r>
            <a:r>
              <a:rPr lang="en-US" sz="2000" dirty="0" err="1"/>
              <a:t>ltering</a:t>
            </a:r>
            <a:r>
              <a:rPr lang="en-US" sz="2000" dirty="0"/>
              <a:t> algorithm for carrier </a:t>
            </a:r>
            <a:r>
              <a:rPr lang="en-US" sz="2000" dirty="0" smtClean="0"/>
              <a:t>synchronization and </a:t>
            </a:r>
            <a:r>
              <a:rPr lang="en-US" sz="2000" dirty="0"/>
              <a:t>the implementation," ISCAS: Proceedings of the IEEE </a:t>
            </a:r>
            <a:r>
              <a:rPr lang="en-US" sz="2000" dirty="0" smtClean="0"/>
              <a:t>International Symposium </a:t>
            </a:r>
            <a:r>
              <a:rPr lang="en-US" sz="2000" dirty="0"/>
              <a:t>on Circuits and Systems, pp. 4034{4037, May 2006</a:t>
            </a:r>
          </a:p>
        </p:txBody>
      </p:sp>
    </p:spTree>
    <p:extLst>
      <p:ext uri="{BB962C8B-B14F-4D97-AF65-F5344CB8AC3E}">
        <p14:creationId xmlns:p14="http://schemas.microsoft.com/office/powerpoint/2010/main" val="86734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[23] S.-G. Chen, J.-C. Lee, and C.-C. Li, \Systolic implementation of </a:t>
            </a:r>
            <a:r>
              <a:rPr lang="en-US" dirty="0" err="1">
                <a:solidFill>
                  <a:srgbClr val="FF0000"/>
                </a:solidFill>
              </a:rPr>
              <a:t>kalman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lter</a:t>
            </a:r>
            <a:r>
              <a:rPr lang="en-US" dirty="0">
                <a:solidFill>
                  <a:srgbClr val="FF0000"/>
                </a:solidFill>
              </a:rPr>
              <a:t>," </a:t>
            </a:r>
            <a:r>
              <a:rPr lang="en-US" dirty="0" smtClean="0">
                <a:solidFill>
                  <a:srgbClr val="FF0000"/>
                </a:solidFill>
              </a:rPr>
              <a:t>IEEE Asia-</a:t>
            </a:r>
            <a:r>
              <a:rPr lang="en-US" dirty="0" err="1" smtClean="0">
                <a:solidFill>
                  <a:srgbClr val="FF0000"/>
                </a:solidFill>
              </a:rPr>
              <a:t>Pacic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Conference on Circuits and Systems, pp. 97{102, Dec. 1994.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24] H.-G. </a:t>
            </a:r>
            <a:r>
              <a:rPr lang="en-US" dirty="0" err="1">
                <a:solidFill>
                  <a:srgbClr val="FF0000"/>
                </a:solidFill>
              </a:rPr>
              <a:t>Yeh</a:t>
            </a:r>
            <a:r>
              <a:rPr lang="en-US" dirty="0">
                <a:solidFill>
                  <a:srgbClr val="FF0000"/>
                </a:solidFill>
              </a:rPr>
              <a:t>, \</a:t>
            </a:r>
            <a:r>
              <a:rPr lang="en-US" dirty="0" err="1">
                <a:solidFill>
                  <a:srgbClr val="FF0000"/>
                </a:solidFill>
              </a:rPr>
              <a:t>Kalman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ltering</a:t>
            </a:r>
            <a:r>
              <a:rPr lang="en-US" dirty="0">
                <a:solidFill>
                  <a:srgbClr val="FF0000"/>
                </a:solidFill>
              </a:rPr>
              <a:t> and systolic processors," ICASSP: IEEE </a:t>
            </a:r>
            <a:r>
              <a:rPr lang="en-US" dirty="0" smtClean="0">
                <a:solidFill>
                  <a:srgbClr val="FF0000"/>
                </a:solidFill>
              </a:rPr>
              <a:t>International Conference </a:t>
            </a:r>
            <a:r>
              <a:rPr lang="en-US" dirty="0">
                <a:solidFill>
                  <a:srgbClr val="FF0000"/>
                </a:solidFill>
              </a:rPr>
              <a:t>on Acoustics, Speech, and Signal Processing, vol. 11, pp. 2139{2142, </a:t>
            </a:r>
            <a:r>
              <a:rPr lang="en-US" dirty="0" smtClean="0">
                <a:solidFill>
                  <a:srgbClr val="FF0000"/>
                </a:solidFill>
              </a:rPr>
              <a:t>Apr. 1986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25] P. </a:t>
            </a:r>
            <a:r>
              <a:rPr lang="en-US" dirty="0" err="1">
                <a:solidFill>
                  <a:srgbClr val="FF0000"/>
                </a:solidFill>
              </a:rPr>
              <a:t>Rao</a:t>
            </a:r>
            <a:r>
              <a:rPr lang="en-US" dirty="0">
                <a:solidFill>
                  <a:srgbClr val="FF0000"/>
                </a:solidFill>
              </a:rPr>
              <a:t> and M. </a:t>
            </a:r>
            <a:r>
              <a:rPr lang="en-US" dirty="0" err="1">
                <a:solidFill>
                  <a:srgbClr val="FF0000"/>
                </a:solidFill>
              </a:rPr>
              <a:t>Bayoumi</a:t>
            </a:r>
            <a:r>
              <a:rPr lang="en-US" dirty="0">
                <a:solidFill>
                  <a:srgbClr val="FF0000"/>
                </a:solidFill>
              </a:rPr>
              <a:t>, \An </a:t>
            </a:r>
            <a:r>
              <a:rPr lang="en-US" dirty="0" err="1">
                <a:solidFill>
                  <a:srgbClr val="FF0000"/>
                </a:solidFill>
              </a:rPr>
              <a:t>ecient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vlsi</a:t>
            </a:r>
            <a:r>
              <a:rPr lang="en-US" dirty="0">
                <a:solidFill>
                  <a:srgbClr val="FF0000"/>
                </a:solidFill>
              </a:rPr>
              <a:t> implementation of real-time </a:t>
            </a:r>
            <a:r>
              <a:rPr lang="en-US" dirty="0" err="1">
                <a:solidFill>
                  <a:srgbClr val="FF0000"/>
                </a:solidFill>
              </a:rPr>
              <a:t>kalman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lter</a:t>
            </a:r>
            <a:r>
              <a:rPr lang="en-US" dirty="0" smtClean="0">
                <a:solidFill>
                  <a:srgbClr val="FF0000"/>
                </a:solidFill>
              </a:rPr>
              <a:t>,“ IEEE </a:t>
            </a:r>
            <a:r>
              <a:rPr lang="en-US" dirty="0">
                <a:solidFill>
                  <a:srgbClr val="FF0000"/>
                </a:solidFill>
              </a:rPr>
              <a:t>International Symposium on Circuits and Systems, pp. 2353{2356 vol.3, </a:t>
            </a:r>
            <a:r>
              <a:rPr lang="en-US" dirty="0" smtClean="0">
                <a:solidFill>
                  <a:srgbClr val="FF0000"/>
                </a:solidFill>
              </a:rPr>
              <a:t>May 1990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2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705600"/>
          </a:xfrm>
        </p:spPr>
        <p:txBody>
          <a:bodyPr>
            <a:noAutofit/>
          </a:bodyPr>
          <a:lstStyle/>
          <a:p>
            <a:r>
              <a:rPr lang="en-US" sz="1800" dirty="0"/>
              <a:t>[26] S. Syed and M. </a:t>
            </a:r>
            <a:r>
              <a:rPr lang="en-US" sz="1800" dirty="0" err="1"/>
              <a:t>Bayoumi</a:t>
            </a:r>
            <a:r>
              <a:rPr lang="en-US" sz="1800" dirty="0"/>
              <a:t>, \A scalable architecture for discrete wavelet transform</a:t>
            </a:r>
            <a:r>
              <a:rPr lang="en-US" sz="1800" dirty="0" smtClean="0"/>
              <a:t>,“ CAMP</a:t>
            </a:r>
            <a:r>
              <a:rPr lang="en-US" sz="1800" dirty="0"/>
              <a:t>: Proceedings of the Computer Architectures for Machine Perception, pp. </a:t>
            </a:r>
            <a:r>
              <a:rPr lang="en-US" sz="1800" dirty="0" smtClean="0"/>
              <a:t>44-50, Sept</a:t>
            </a:r>
            <a:r>
              <a:rPr lang="en-US" sz="1800" dirty="0"/>
              <a:t>. 1995.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27] Z. Li and S. Hauck, \</a:t>
            </a:r>
            <a:r>
              <a:rPr lang="en-US" sz="1800" dirty="0" err="1"/>
              <a:t>Conguration</a:t>
            </a:r>
            <a:r>
              <a:rPr lang="en-US" sz="1800" dirty="0"/>
              <a:t> compression for </a:t>
            </a:r>
            <a:r>
              <a:rPr lang="en-US" sz="1800" dirty="0" err="1"/>
              <a:t>virtex</a:t>
            </a:r>
            <a:r>
              <a:rPr lang="en-US" sz="1800" dirty="0"/>
              <a:t> </a:t>
            </a:r>
            <a:r>
              <a:rPr lang="en-US" sz="1800" dirty="0" err="1"/>
              <a:t>fpgas</a:t>
            </a:r>
            <a:r>
              <a:rPr lang="en-US" sz="1800" dirty="0"/>
              <a:t>," The 9th </a:t>
            </a:r>
            <a:r>
              <a:rPr lang="en-US" sz="1800" dirty="0" smtClean="0"/>
              <a:t>Annual IEEE </a:t>
            </a:r>
            <a:r>
              <a:rPr lang="en-US" sz="1800" dirty="0"/>
              <a:t>Symposium on Field-Programmable Custom Computing Machines, pp. </a:t>
            </a:r>
            <a:r>
              <a:rPr lang="en-US" sz="1800" dirty="0" smtClean="0"/>
              <a:t>147{159, 2001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28] N. Maria, A. Guerin-</a:t>
            </a:r>
            <a:r>
              <a:rPr lang="en-US" sz="1800" dirty="0" err="1"/>
              <a:t>Dugue</a:t>
            </a:r>
            <a:r>
              <a:rPr lang="en-US" sz="1800" dirty="0"/>
              <a:t>, and F. </a:t>
            </a:r>
            <a:r>
              <a:rPr lang="en-US" sz="1800" dirty="0" err="1"/>
              <a:t>Blayo</a:t>
            </a:r>
            <a:r>
              <a:rPr lang="en-US" sz="1800" dirty="0"/>
              <a:t>, \1d and 2d systolic implementations </a:t>
            </a:r>
            <a:r>
              <a:rPr lang="en-US" sz="1800" dirty="0" smtClean="0"/>
              <a:t>for radial </a:t>
            </a:r>
            <a:r>
              <a:rPr lang="en-US" sz="1800" dirty="0"/>
              <a:t>basis function networks," Proceedings of the Fourth International Conference </a:t>
            </a:r>
            <a:r>
              <a:rPr lang="en-US" sz="1800" dirty="0" smtClean="0"/>
              <a:t>on Microelectronics </a:t>
            </a:r>
            <a:r>
              <a:rPr lang="en-US" sz="1800" dirty="0"/>
              <a:t>for Neural Networks and Fuzzy Systems, pp. 34{45, Sept. 1994.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29] A. </a:t>
            </a:r>
            <a:r>
              <a:rPr lang="en-US" sz="1800" dirty="0" err="1">
                <a:solidFill>
                  <a:srgbClr val="FF0000"/>
                </a:solidFill>
              </a:rPr>
              <a:t>Ahmedsaid</a:t>
            </a:r>
            <a:r>
              <a:rPr lang="en-US" sz="1800" dirty="0">
                <a:solidFill>
                  <a:srgbClr val="FF0000"/>
                </a:solidFill>
              </a:rPr>
              <a:t>, A. </a:t>
            </a:r>
            <a:r>
              <a:rPr lang="en-US" sz="1800" dirty="0" err="1">
                <a:solidFill>
                  <a:srgbClr val="FF0000"/>
                </a:solidFill>
              </a:rPr>
              <a:t>Amira</a:t>
            </a:r>
            <a:r>
              <a:rPr lang="en-US" sz="1800" dirty="0">
                <a:solidFill>
                  <a:srgbClr val="FF0000"/>
                </a:solidFill>
              </a:rPr>
              <a:t>, and A. </a:t>
            </a:r>
            <a:r>
              <a:rPr lang="en-US" sz="1800" dirty="0" err="1">
                <a:solidFill>
                  <a:srgbClr val="FF0000"/>
                </a:solidFill>
              </a:rPr>
              <a:t>Bouridane</a:t>
            </a:r>
            <a:r>
              <a:rPr lang="en-US" sz="1800" dirty="0">
                <a:solidFill>
                  <a:srgbClr val="FF0000"/>
                </a:solidFill>
              </a:rPr>
              <a:t>, \</a:t>
            </a:r>
            <a:r>
              <a:rPr lang="en-US" sz="1800" dirty="0" err="1">
                <a:solidFill>
                  <a:srgbClr val="FF0000"/>
                </a:solidFill>
              </a:rPr>
              <a:t>Ecient</a:t>
            </a:r>
            <a:r>
              <a:rPr lang="en-US" sz="1800" dirty="0">
                <a:solidFill>
                  <a:srgbClr val="FF0000"/>
                </a:solidFill>
              </a:rPr>
              <a:t> systolic array for singular </a:t>
            </a:r>
            <a:r>
              <a:rPr lang="en-US" sz="1800" dirty="0" smtClean="0">
                <a:solidFill>
                  <a:srgbClr val="FF0000"/>
                </a:solidFill>
              </a:rPr>
              <a:t>value and </a:t>
            </a:r>
            <a:r>
              <a:rPr lang="en-US" sz="1800" dirty="0">
                <a:solidFill>
                  <a:srgbClr val="FF0000"/>
                </a:solidFill>
              </a:rPr>
              <a:t>eigenvalue decomposition," MWSCAS: Proceedings of the 46th IEEE </a:t>
            </a:r>
            <a:r>
              <a:rPr lang="en-US" sz="1800" dirty="0" smtClean="0">
                <a:solidFill>
                  <a:srgbClr val="FF0000"/>
                </a:solidFill>
              </a:rPr>
              <a:t>International Midwest </a:t>
            </a:r>
            <a:r>
              <a:rPr lang="en-US" sz="1800" dirty="0">
                <a:solidFill>
                  <a:srgbClr val="FF0000"/>
                </a:solidFill>
              </a:rPr>
              <a:t>Symposium on Circuits and Systems, vol. 2, pp. 835{838, Dec. 2003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[</a:t>
            </a:r>
            <a:r>
              <a:rPr lang="en-US" sz="1800" dirty="0"/>
              <a:t>30] S. Hong, W. Moon, H.-Y. Paik, and G.-H. Choi, \Data fusion of multiple </a:t>
            </a:r>
            <a:r>
              <a:rPr lang="en-US" sz="1800" dirty="0" err="1" smtClean="0"/>
              <a:t>polarimetric</a:t>
            </a:r>
            <a:r>
              <a:rPr lang="en-US" sz="1800" dirty="0" smtClean="0"/>
              <a:t> </a:t>
            </a:r>
            <a:r>
              <a:rPr lang="en-US" sz="1800" dirty="0" err="1" smtClean="0"/>
              <a:t>sar</a:t>
            </a:r>
            <a:r>
              <a:rPr lang="en-US" sz="1800" dirty="0" smtClean="0"/>
              <a:t> </a:t>
            </a:r>
            <a:r>
              <a:rPr lang="en-US" sz="1800" dirty="0"/>
              <a:t>images using discrete wavelet transform (</a:t>
            </a:r>
            <a:r>
              <a:rPr lang="en-US" sz="1800" dirty="0" err="1"/>
              <a:t>dwt</a:t>
            </a:r>
            <a:r>
              <a:rPr lang="en-US" sz="1800" dirty="0"/>
              <a:t>)," IEEE International </a:t>
            </a:r>
            <a:r>
              <a:rPr lang="en-US" sz="1800" dirty="0" smtClean="0"/>
              <a:t>Geoscience and </a:t>
            </a:r>
            <a:r>
              <a:rPr lang="en-US" sz="1800" dirty="0"/>
              <a:t>Remote Sensing Symposium, vol. 6, pp. 3323{3325, 2002.</a:t>
            </a:r>
          </a:p>
        </p:txBody>
      </p:sp>
    </p:spTree>
    <p:extLst>
      <p:ext uri="{BB962C8B-B14F-4D97-AF65-F5344CB8AC3E}">
        <p14:creationId xmlns:p14="http://schemas.microsoft.com/office/powerpoint/2010/main" val="367660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73763"/>
          </a:xfrm>
        </p:spPr>
        <p:txBody>
          <a:bodyPr>
            <a:noAutofit/>
          </a:bodyPr>
          <a:lstStyle/>
          <a:p>
            <a:r>
              <a:rPr lang="en-US" sz="2000" dirty="0"/>
              <a:t>[31] D. Santa-Cruz and T. </a:t>
            </a:r>
            <a:r>
              <a:rPr lang="en-US" sz="2000" dirty="0" err="1"/>
              <a:t>Ebrahimi</a:t>
            </a:r>
            <a:r>
              <a:rPr lang="en-US" sz="2000" dirty="0"/>
              <a:t>, \An analytical study of jpeg 2000 functionalities</a:t>
            </a:r>
            <a:r>
              <a:rPr lang="en-US" sz="2000" dirty="0" smtClean="0"/>
              <a:t>,“ Proceedings </a:t>
            </a:r>
            <a:r>
              <a:rPr lang="en-US" sz="2000" dirty="0"/>
              <a:t>of the International Conference on Image Processing, vol. 2, pp. </a:t>
            </a:r>
            <a:r>
              <a:rPr lang="en-US" sz="2000" dirty="0" smtClean="0"/>
              <a:t>49{52, 2000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32] G. Zhang, Y.-L. Yang, and Z.-Q. Wang, \Adaptive fault tolerant control system </a:t>
            </a:r>
            <a:r>
              <a:rPr lang="en-US" sz="2000" dirty="0" smtClean="0"/>
              <a:t>design for </a:t>
            </a:r>
            <a:r>
              <a:rPr lang="en-US" sz="2000" dirty="0"/>
              <a:t>nonlinear systems with actuator failures," Proceedings of the </a:t>
            </a:r>
            <a:r>
              <a:rPr lang="en-US" sz="2000" dirty="0" smtClean="0"/>
              <a:t>International Conference </a:t>
            </a:r>
            <a:r>
              <a:rPr lang="en-US" sz="2000" dirty="0"/>
              <a:t>on Machine Learning and Cybernetics, vol. 1, pp. 499{505, Aug. 2005.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33] Y. Zhang, X. Chen, M. Chen, and Y. </a:t>
            </a:r>
            <a:r>
              <a:rPr lang="en-US" sz="2000" dirty="0" err="1"/>
              <a:t>Geng</a:t>
            </a:r>
            <a:r>
              <a:rPr lang="en-US" sz="2000" dirty="0"/>
              <a:t>, \A novel approach for satellite </a:t>
            </a:r>
            <a:r>
              <a:rPr lang="en-US" sz="2000" dirty="0" smtClean="0"/>
              <a:t>attitude </a:t>
            </a:r>
            <a:r>
              <a:rPr lang="en-US" sz="2000" dirty="0" err="1" smtClean="0"/>
              <a:t>recongurable</a:t>
            </a:r>
            <a:r>
              <a:rPr lang="en-US" sz="2000" dirty="0" smtClean="0"/>
              <a:t> </a:t>
            </a:r>
            <a:r>
              <a:rPr lang="en-US" sz="2000" dirty="0"/>
              <a:t>fault-tolerant control," 2nd IEEE Conference on Industrial </a:t>
            </a:r>
            <a:r>
              <a:rPr lang="en-US" sz="2000" dirty="0" smtClean="0"/>
              <a:t>Electronics and </a:t>
            </a:r>
            <a:r>
              <a:rPr lang="en-US" sz="2000" dirty="0"/>
              <a:t>Applications, pp. 2612{2616, May 2007.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34] G. </a:t>
            </a:r>
            <a:r>
              <a:rPr lang="en-US" sz="2000" dirty="0" err="1"/>
              <a:t>Ducard</a:t>
            </a:r>
            <a:r>
              <a:rPr lang="en-US" sz="2000" dirty="0"/>
              <a:t> and H. </a:t>
            </a:r>
            <a:r>
              <a:rPr lang="en-US" sz="2000" dirty="0" err="1"/>
              <a:t>Geering</a:t>
            </a:r>
            <a:r>
              <a:rPr lang="en-US" sz="2000" dirty="0"/>
              <a:t>, \A </a:t>
            </a:r>
            <a:r>
              <a:rPr lang="en-US" sz="2000" dirty="0" err="1"/>
              <a:t>recongurable</a:t>
            </a:r>
            <a:r>
              <a:rPr lang="en-US" sz="2000" dirty="0"/>
              <a:t> </a:t>
            </a:r>
            <a:r>
              <a:rPr lang="en-US" sz="2000" dirty="0" err="1"/>
              <a:t>ight</a:t>
            </a:r>
            <a:r>
              <a:rPr lang="en-US" sz="2000" dirty="0"/>
              <a:t> control system based on the </a:t>
            </a:r>
            <a:r>
              <a:rPr lang="en-US" sz="2000" dirty="0" err="1" smtClean="0"/>
              <a:t>emmae</a:t>
            </a:r>
            <a:r>
              <a:rPr lang="en-US" sz="2000" dirty="0" smtClean="0"/>
              <a:t> method</a:t>
            </a:r>
            <a:r>
              <a:rPr lang="en-US" sz="2000" dirty="0"/>
              <a:t>," American Control Conference, p. 6 pp., June 2006.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35] E. </a:t>
            </a:r>
            <a:r>
              <a:rPr lang="en-US" sz="2000" dirty="0" err="1"/>
              <a:t>Monmasson</a:t>
            </a:r>
            <a:r>
              <a:rPr lang="en-US" sz="2000" dirty="0"/>
              <a:t>, B. </a:t>
            </a:r>
            <a:r>
              <a:rPr lang="en-US" sz="2000" dirty="0" err="1"/>
              <a:t>Robyns</a:t>
            </a:r>
            <a:r>
              <a:rPr lang="en-US" sz="2000" dirty="0"/>
              <a:t>, E. Mendes, and B. De </a:t>
            </a:r>
            <a:r>
              <a:rPr lang="en-US" sz="2000" dirty="0" err="1"/>
              <a:t>Fornel</a:t>
            </a:r>
            <a:r>
              <a:rPr lang="en-US" sz="2000" dirty="0"/>
              <a:t>, \Dynamic </a:t>
            </a:r>
            <a:r>
              <a:rPr lang="en-US" sz="2000" dirty="0" err="1"/>
              <a:t>reconguration</a:t>
            </a:r>
            <a:r>
              <a:rPr lang="en-US" sz="2000" dirty="0"/>
              <a:t> </a:t>
            </a:r>
            <a:r>
              <a:rPr lang="en-US" sz="2000" dirty="0" smtClean="0"/>
              <a:t>of control </a:t>
            </a:r>
            <a:r>
              <a:rPr lang="en-US" sz="2000" dirty="0"/>
              <a:t>and estimation algorithms for induction motor drives," ISIE: Proceedings of </a:t>
            </a:r>
            <a:r>
              <a:rPr lang="en-US" sz="2000" dirty="0" smtClean="0"/>
              <a:t>the IEEE </a:t>
            </a:r>
            <a:r>
              <a:rPr lang="en-US" sz="2000" dirty="0"/>
              <a:t>International Symposium on Industrial Electronics, vol. 3, pp. 828{833, 2002.</a:t>
            </a:r>
          </a:p>
        </p:txBody>
      </p:sp>
    </p:spTree>
    <p:extLst>
      <p:ext uri="{BB962C8B-B14F-4D97-AF65-F5344CB8AC3E}">
        <p14:creationId xmlns:p14="http://schemas.microsoft.com/office/powerpoint/2010/main" val="365431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[36] R. Hartenstein, </a:t>
            </a:r>
            <a:r>
              <a:rPr lang="en-US" dirty="0" smtClean="0"/>
              <a:t>“A </a:t>
            </a:r>
            <a:r>
              <a:rPr lang="en-US" dirty="0"/>
              <a:t>decade of </a:t>
            </a:r>
            <a:r>
              <a:rPr lang="en-US" dirty="0" smtClean="0"/>
              <a:t>reconfigurable </a:t>
            </a:r>
            <a:r>
              <a:rPr lang="en-US" dirty="0"/>
              <a:t>computing: a visionary retrospective</a:t>
            </a:r>
            <a:r>
              <a:rPr lang="en-US" dirty="0" smtClean="0"/>
              <a:t>,“ Proceedings </a:t>
            </a:r>
            <a:r>
              <a:rPr lang="en-US" dirty="0"/>
              <a:t>of Design, Automation and Test in Europe Conference and Exhibition, </a:t>
            </a:r>
            <a:r>
              <a:rPr lang="en-US" dirty="0" smtClean="0"/>
              <a:t>pp. 642{649</a:t>
            </a:r>
            <a:r>
              <a:rPr lang="en-US" dirty="0"/>
              <a:t>, 2001.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37] C. Kao, \</a:t>
            </a:r>
            <a:r>
              <a:rPr lang="en-US" dirty="0" err="1"/>
              <a:t>Benets</a:t>
            </a:r>
            <a:r>
              <a:rPr lang="en-US" dirty="0"/>
              <a:t> of partial </a:t>
            </a:r>
            <a:r>
              <a:rPr lang="en-US" dirty="0" smtClean="0"/>
              <a:t>reconfiguration</a:t>
            </a:r>
            <a:r>
              <a:rPr lang="en-US" dirty="0"/>
              <a:t>," </a:t>
            </a:r>
            <a:r>
              <a:rPr lang="en-US" dirty="0" err="1"/>
              <a:t>Xcell</a:t>
            </a:r>
            <a:r>
              <a:rPr lang="en-US" dirty="0"/>
              <a:t>, pp. 65{67, 2005.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38] M. J. </a:t>
            </a:r>
            <a:r>
              <a:rPr lang="en-US" dirty="0" err="1"/>
              <a:t>Wirthlin</a:t>
            </a:r>
            <a:r>
              <a:rPr lang="en-US" dirty="0"/>
              <a:t> and B. L. Hutchings, \Improving functional density using </a:t>
            </a:r>
            <a:r>
              <a:rPr lang="en-US" dirty="0" smtClean="0"/>
              <a:t>run-time circuit </a:t>
            </a:r>
            <a:r>
              <a:rPr lang="en-US" dirty="0" err="1"/>
              <a:t>reconguration</a:t>
            </a:r>
            <a:r>
              <a:rPr lang="en-US" dirty="0"/>
              <a:t>," IEEE Trans. Very Large Scale </a:t>
            </a:r>
            <a:r>
              <a:rPr lang="en-US" dirty="0" smtClean="0"/>
              <a:t>Integrated </a:t>
            </a:r>
            <a:r>
              <a:rPr lang="en-US" dirty="0"/>
              <a:t>Systems, vol. </a:t>
            </a:r>
            <a:r>
              <a:rPr lang="en-US" dirty="0" smtClean="0"/>
              <a:t>6, no</a:t>
            </a:r>
            <a:r>
              <a:rPr lang="en-US" dirty="0"/>
              <a:t>. 2, pp. 247{256, 1998.</a:t>
            </a:r>
          </a:p>
        </p:txBody>
      </p:sp>
    </p:spTree>
    <p:extLst>
      <p:ext uri="{BB962C8B-B14F-4D97-AF65-F5344CB8AC3E}">
        <p14:creationId xmlns:p14="http://schemas.microsoft.com/office/powerpoint/2010/main" val="65464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172200"/>
          </a:xfrm>
        </p:spPr>
        <p:txBody>
          <a:bodyPr>
            <a:noAutofit/>
          </a:bodyPr>
          <a:lstStyle/>
          <a:p>
            <a:r>
              <a:rPr lang="en-US" sz="2000" dirty="0"/>
              <a:t>[39] R. Barnes, A. </a:t>
            </a:r>
            <a:r>
              <a:rPr lang="en-US" sz="2000" dirty="0" err="1"/>
              <a:t>Dasu</a:t>
            </a:r>
            <a:r>
              <a:rPr lang="en-US" sz="2000" dirty="0"/>
              <a:t>, J. Carver, and R. </a:t>
            </a:r>
            <a:r>
              <a:rPr lang="en-US" sz="2000" dirty="0" err="1"/>
              <a:t>Kallam</a:t>
            </a:r>
            <a:r>
              <a:rPr lang="en-US" sz="2000" dirty="0"/>
              <a:t>, \Dynamically </a:t>
            </a:r>
            <a:r>
              <a:rPr lang="en-US" sz="2000" dirty="0" err="1"/>
              <a:t>recongurable</a:t>
            </a:r>
            <a:r>
              <a:rPr lang="en-US" sz="2000" dirty="0"/>
              <a:t> </a:t>
            </a:r>
            <a:r>
              <a:rPr lang="en-US" sz="2000" dirty="0" smtClean="0"/>
              <a:t>systolic array </a:t>
            </a:r>
            <a:r>
              <a:rPr lang="en-US" sz="2000" dirty="0"/>
              <a:t>accelerators: A case study </a:t>
            </a:r>
            <a:r>
              <a:rPr lang="en-US" sz="2000" dirty="0">
                <a:solidFill>
                  <a:srgbClr val="FF0000"/>
                </a:solidFill>
              </a:rPr>
              <a:t>with </a:t>
            </a:r>
            <a:r>
              <a:rPr lang="en-US" sz="2000" dirty="0" err="1">
                <a:solidFill>
                  <a:srgbClr val="FF0000"/>
                </a:solidFill>
              </a:rPr>
              <a:t>ekf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/>
              <a:t>dwt</a:t>
            </a:r>
            <a:r>
              <a:rPr lang="en-US" sz="2000" dirty="0"/>
              <a:t> algorithms," </a:t>
            </a:r>
            <a:r>
              <a:rPr lang="en-US" sz="2000" dirty="0" err="1"/>
              <a:t>submited</a:t>
            </a:r>
            <a:r>
              <a:rPr lang="en-US" sz="2000" dirty="0"/>
              <a:t> to the </a:t>
            </a:r>
            <a:r>
              <a:rPr lang="en-US" sz="2000" dirty="0" smtClean="0"/>
              <a:t>Institution of </a:t>
            </a:r>
            <a:r>
              <a:rPr lang="en-US" sz="2000" dirty="0"/>
              <a:t>Engineering and Technology (IET) Computers &amp; Digital Techniques. </a:t>
            </a:r>
            <a:r>
              <a:rPr lang="en-US" sz="2000" dirty="0" smtClean="0"/>
              <a:t>In Review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40] P. </a:t>
            </a:r>
            <a:r>
              <a:rPr lang="en-US" sz="2000" dirty="0" err="1"/>
              <a:t>Lysaght</a:t>
            </a:r>
            <a:r>
              <a:rPr lang="en-US" sz="2000" dirty="0"/>
              <a:t>, B. </a:t>
            </a:r>
            <a:r>
              <a:rPr lang="en-US" sz="2000" dirty="0" err="1"/>
              <a:t>Blodget</a:t>
            </a:r>
            <a:r>
              <a:rPr lang="en-US" sz="2000" dirty="0"/>
              <a:t>, J. Mason, J. Young, and B. </a:t>
            </a:r>
            <a:r>
              <a:rPr lang="en-US" sz="2000" dirty="0" err="1"/>
              <a:t>Bridgford</a:t>
            </a:r>
            <a:r>
              <a:rPr lang="en-US" sz="2000" dirty="0"/>
              <a:t>, \Invited paper: </a:t>
            </a:r>
            <a:r>
              <a:rPr lang="en-US" sz="2000" dirty="0" smtClean="0"/>
              <a:t>Enhanced architectures</a:t>
            </a:r>
            <a:r>
              <a:rPr lang="en-US" sz="2000" dirty="0"/>
              <a:t>, design methodologies and cad tools for dynamic </a:t>
            </a:r>
            <a:r>
              <a:rPr lang="en-US" sz="2000" dirty="0" err="1" smtClean="0"/>
              <a:t>reconguration</a:t>
            </a:r>
            <a:r>
              <a:rPr lang="en-US" sz="2000" dirty="0" smtClean="0"/>
              <a:t> of </a:t>
            </a:r>
            <a:r>
              <a:rPr lang="en-US" sz="2000" dirty="0" err="1"/>
              <a:t>xilinx</a:t>
            </a:r>
            <a:r>
              <a:rPr lang="en-US" sz="2000" dirty="0"/>
              <a:t> </a:t>
            </a:r>
            <a:r>
              <a:rPr lang="en-US" sz="2000" dirty="0" err="1"/>
              <a:t>fpgas</a:t>
            </a:r>
            <a:r>
              <a:rPr lang="en-US" sz="2000" dirty="0"/>
              <a:t>," International Conference on Field Programmable Logic and </a:t>
            </a:r>
            <a:r>
              <a:rPr lang="en-US" sz="2000" dirty="0" smtClean="0"/>
              <a:t>Applica</a:t>
            </a:r>
            <a:r>
              <a:rPr lang="fr-FR" sz="2000" dirty="0" err="1" smtClean="0"/>
              <a:t>tions</a:t>
            </a:r>
            <a:r>
              <a:rPr lang="fr-FR" sz="2000" dirty="0"/>
              <a:t>, pp. 1{6, </a:t>
            </a:r>
            <a:r>
              <a:rPr lang="fr-FR" sz="2000" dirty="0" err="1"/>
              <a:t>Aug</a:t>
            </a:r>
            <a:r>
              <a:rPr lang="fr-FR" sz="2000" dirty="0"/>
              <a:t>. 2006.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41] Xilinx, Virtex-4 </a:t>
            </a:r>
            <a:r>
              <a:rPr lang="en-US" sz="2000" dirty="0" err="1"/>
              <a:t>Conguration</a:t>
            </a:r>
            <a:r>
              <a:rPr lang="en-US" sz="2000" dirty="0"/>
              <a:t> Guide, Xilinx, Inc., 2007 [Online]. </a:t>
            </a:r>
            <a:r>
              <a:rPr lang="en-US" sz="2000" dirty="0" smtClean="0"/>
              <a:t>Available: http</a:t>
            </a:r>
            <a:r>
              <a:rPr lang="en-US" sz="2000" dirty="0"/>
              <a:t>://www.xilinx.com/support/documentation/user_guides/ug071.pdf.</a:t>
            </a:r>
          </a:p>
          <a:p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42] S. Hauck and W. D. Wilson, \</a:t>
            </a:r>
            <a:r>
              <a:rPr lang="en-US" sz="2000" dirty="0" err="1"/>
              <a:t>Runlength</a:t>
            </a:r>
            <a:r>
              <a:rPr lang="en-US" sz="2000" dirty="0"/>
              <a:t> compression techniques for </a:t>
            </a:r>
            <a:r>
              <a:rPr lang="en-US" sz="2000" dirty="0" err="1"/>
              <a:t>fpga</a:t>
            </a:r>
            <a:r>
              <a:rPr lang="en-US" sz="2000" dirty="0"/>
              <a:t> </a:t>
            </a:r>
            <a:r>
              <a:rPr lang="en-US" sz="2000" dirty="0" smtClean="0"/>
              <a:t>configurations,“ in </a:t>
            </a:r>
            <a:r>
              <a:rPr lang="en-US" sz="2000" dirty="0"/>
              <a:t>FCCM: Proceedings of the Seventh Annual IEEE Symposium on </a:t>
            </a:r>
            <a:r>
              <a:rPr lang="en-US" sz="2000" dirty="0" smtClean="0"/>
              <a:t>Field-Programmable </a:t>
            </a:r>
            <a:r>
              <a:rPr lang="en-US" sz="2000" dirty="0"/>
              <a:t>Custom Computing Machines, p. 286. Washington, DC, USA: </a:t>
            </a:r>
            <a:r>
              <a:rPr lang="en-US" sz="2000" dirty="0" smtClean="0"/>
              <a:t>IEEE Computer </a:t>
            </a:r>
            <a:r>
              <a:rPr lang="en-US" sz="2000" dirty="0"/>
              <a:t>Society, 1999.</a:t>
            </a:r>
          </a:p>
        </p:txBody>
      </p:sp>
    </p:spTree>
    <p:extLst>
      <p:ext uri="{BB962C8B-B14F-4D97-AF65-F5344CB8AC3E}">
        <p14:creationId xmlns:p14="http://schemas.microsoft.com/office/powerpoint/2010/main" val="17143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18618" r="23273" b="33867"/>
          <a:stretch/>
        </p:blipFill>
        <p:spPr bwMode="auto">
          <a:xfrm>
            <a:off x="228600" y="695356"/>
            <a:ext cx="8458200" cy="52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0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172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[43] A. </a:t>
            </a:r>
            <a:r>
              <a:rPr lang="en-US" dirty="0" err="1"/>
              <a:t>Dandalis</a:t>
            </a:r>
            <a:r>
              <a:rPr lang="en-US" dirty="0"/>
              <a:t> and V. </a:t>
            </a:r>
            <a:r>
              <a:rPr lang="en-US" dirty="0" err="1"/>
              <a:t>Prasanna</a:t>
            </a:r>
            <a:r>
              <a:rPr lang="en-US" dirty="0"/>
              <a:t>, \</a:t>
            </a:r>
            <a:r>
              <a:rPr lang="en-US" dirty="0" err="1"/>
              <a:t>Conguration</a:t>
            </a:r>
            <a:r>
              <a:rPr lang="en-US" dirty="0"/>
              <a:t> compression for </a:t>
            </a:r>
            <a:r>
              <a:rPr lang="en-US" dirty="0" err="1"/>
              <a:t>fpga</a:t>
            </a:r>
            <a:r>
              <a:rPr lang="en-US" dirty="0"/>
              <a:t>-based </a:t>
            </a:r>
            <a:r>
              <a:rPr lang="en-US" dirty="0" smtClean="0"/>
              <a:t>embedded systems</a:t>
            </a:r>
            <a:r>
              <a:rPr lang="en-US" dirty="0"/>
              <a:t>," IEEE Transactions on Very Large Scale Integration (VLSI) Systems, vol. </a:t>
            </a:r>
            <a:r>
              <a:rPr lang="en-US" dirty="0" smtClean="0"/>
              <a:t>13, no</a:t>
            </a:r>
            <a:r>
              <a:rPr lang="en-US" dirty="0"/>
              <a:t>. 12, pp. 1394{1398, Dec. 2005.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44] J. H. Pan, T. </a:t>
            </a:r>
            <a:r>
              <a:rPr lang="en-US" dirty="0" err="1"/>
              <a:t>Mitra</a:t>
            </a:r>
            <a:r>
              <a:rPr lang="en-US" dirty="0"/>
              <a:t>, and W.-F. Wong, \</a:t>
            </a:r>
            <a:r>
              <a:rPr lang="en-US" dirty="0" err="1"/>
              <a:t>Conguration</a:t>
            </a:r>
            <a:r>
              <a:rPr lang="en-US" dirty="0"/>
              <a:t> </a:t>
            </a:r>
            <a:r>
              <a:rPr lang="en-US" dirty="0" err="1"/>
              <a:t>bitstream</a:t>
            </a:r>
            <a:r>
              <a:rPr lang="en-US" dirty="0"/>
              <a:t> compression for </a:t>
            </a:r>
            <a:r>
              <a:rPr lang="en-US" dirty="0" smtClean="0"/>
              <a:t>dynamically reconfigurable </a:t>
            </a:r>
            <a:r>
              <a:rPr lang="en-US" dirty="0" err="1"/>
              <a:t>fpgas</a:t>
            </a:r>
            <a:r>
              <a:rPr lang="en-US" dirty="0"/>
              <a:t>," IEEE/ACM International Conference on </a:t>
            </a:r>
            <a:r>
              <a:rPr lang="en-US" dirty="0" smtClean="0"/>
              <a:t>Computer Aided </a:t>
            </a:r>
            <a:r>
              <a:rPr lang="en-US" dirty="0"/>
              <a:t>Design, pp. 766{773, Nov. 2004.</a:t>
            </a:r>
          </a:p>
          <a:p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45] M. Martina, G. Masera, A. Molino, F. Vacca, L. Sterpone, and M. Violante, \A </a:t>
            </a:r>
            <a:r>
              <a:rPr lang="it-IT" dirty="0" smtClean="0"/>
              <a:t>new </a:t>
            </a:r>
            <a:r>
              <a:rPr lang="en-US" dirty="0" smtClean="0"/>
              <a:t>approach </a:t>
            </a:r>
            <a:r>
              <a:rPr lang="en-US" dirty="0"/>
              <a:t>to compress the </a:t>
            </a:r>
            <a:r>
              <a:rPr lang="en-US" dirty="0" smtClean="0"/>
              <a:t>configuration </a:t>
            </a:r>
            <a:r>
              <a:rPr lang="en-US" dirty="0"/>
              <a:t>information of programmable devices," </a:t>
            </a:r>
            <a:r>
              <a:rPr lang="en-US" dirty="0" smtClean="0"/>
              <a:t>Proceedings </a:t>
            </a:r>
            <a:r>
              <a:rPr lang="en-US" dirty="0"/>
              <a:t>of the Design, Automation and Test in Europe Conference, vol. 2, p. 4 pp</a:t>
            </a:r>
            <a:r>
              <a:rPr lang="en-US" dirty="0" smtClean="0"/>
              <a:t>., Mar</a:t>
            </a:r>
            <a:r>
              <a:rPr lang="en-US" dirty="0"/>
              <a:t>. 2006.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46] J. Carver, R. N. Pittman, and A. </a:t>
            </a:r>
            <a:r>
              <a:rPr lang="en-US" dirty="0" err="1"/>
              <a:t>Forin</a:t>
            </a:r>
            <a:r>
              <a:rPr lang="en-US" dirty="0"/>
              <a:t>, \Relocation and automatic </a:t>
            </a:r>
            <a:r>
              <a:rPr lang="en-US" dirty="0" err="1" smtClean="0"/>
              <a:t>oor</a:t>
            </a:r>
            <a:r>
              <a:rPr lang="en-US" dirty="0" smtClean="0"/>
              <a:t>-planning of </a:t>
            </a:r>
            <a:r>
              <a:rPr lang="en-US" dirty="0" err="1"/>
              <a:t>fpga</a:t>
            </a:r>
            <a:r>
              <a:rPr lang="en-US" dirty="0"/>
              <a:t> partial </a:t>
            </a:r>
            <a:r>
              <a:rPr lang="en-US" dirty="0" err="1"/>
              <a:t>conguration</a:t>
            </a:r>
            <a:r>
              <a:rPr lang="en-US" dirty="0"/>
              <a:t> bit-streams," Microsoft Research Technical Report, </a:t>
            </a:r>
            <a:r>
              <a:rPr lang="en-US" dirty="0" smtClean="0"/>
              <a:t>WA, Aug</a:t>
            </a:r>
            <a:r>
              <a:rPr lang="en-US" dirty="0"/>
              <a:t>. 2008.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47] T. Becker, W. </a:t>
            </a:r>
            <a:r>
              <a:rPr lang="en-US" dirty="0" err="1"/>
              <a:t>Luk</a:t>
            </a:r>
            <a:r>
              <a:rPr lang="en-US" dirty="0"/>
              <a:t>, and P. Cheung, \Enhancing </a:t>
            </a:r>
            <a:r>
              <a:rPr lang="en-US" dirty="0" err="1"/>
              <a:t>relocatability</a:t>
            </a:r>
            <a:r>
              <a:rPr lang="en-US" dirty="0"/>
              <a:t> of partial </a:t>
            </a:r>
            <a:r>
              <a:rPr lang="en-US" dirty="0" err="1" smtClean="0"/>
              <a:t>bitstreams</a:t>
            </a:r>
            <a:r>
              <a:rPr lang="en-US" dirty="0" smtClean="0"/>
              <a:t> for </a:t>
            </a:r>
            <a:r>
              <a:rPr lang="en-US" dirty="0"/>
              <a:t>run-time </a:t>
            </a:r>
            <a:r>
              <a:rPr lang="en-US" dirty="0" err="1"/>
              <a:t>reconguration</a:t>
            </a:r>
            <a:r>
              <a:rPr lang="en-US" dirty="0"/>
              <a:t>," 15th Annual IEEE Symposium on </a:t>
            </a:r>
            <a:r>
              <a:rPr lang="en-US" dirty="0" smtClean="0"/>
              <a:t>Field-Programmable Custom </a:t>
            </a:r>
            <a:r>
              <a:rPr lang="en-US" dirty="0"/>
              <a:t>Computing Machines, pp. 35{44, April 2007.</a:t>
            </a:r>
          </a:p>
        </p:txBody>
      </p:sp>
    </p:spTree>
    <p:extLst>
      <p:ext uri="{BB962C8B-B14F-4D97-AF65-F5344CB8AC3E}">
        <p14:creationId xmlns:p14="http://schemas.microsoft.com/office/powerpoint/2010/main" val="2648215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[48] D. P. </a:t>
            </a:r>
            <a:r>
              <a:rPr lang="en-US" dirty="0" err="1"/>
              <a:t>Montminy</a:t>
            </a:r>
            <a:r>
              <a:rPr lang="en-US" dirty="0"/>
              <a:t>, R. O. Baldwin, P. D. Williams, and B. E. Mullins, \Using </a:t>
            </a:r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 err="1" smtClean="0"/>
              <a:t>bitstreams</a:t>
            </a:r>
            <a:r>
              <a:rPr lang="en-US" dirty="0" smtClean="0"/>
              <a:t> </a:t>
            </a:r>
            <a:r>
              <a:rPr lang="en-US" dirty="0"/>
              <a:t>for fault tolerance," in AHS: Proceedings of the Second </a:t>
            </a:r>
            <a:r>
              <a:rPr lang="en-US" dirty="0" smtClean="0"/>
              <a:t>NASA/ESA Conference </a:t>
            </a:r>
            <a:r>
              <a:rPr lang="en-US" dirty="0"/>
              <a:t>on Adaptive Hardware and Systems, pp. 701{708. Washington, DC, </a:t>
            </a:r>
            <a:r>
              <a:rPr lang="en-US" dirty="0" smtClean="0"/>
              <a:t>USA: IEEE </a:t>
            </a:r>
            <a:r>
              <a:rPr lang="en-US" dirty="0"/>
              <a:t>Computer Society, 2007.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49] P. </a:t>
            </a:r>
            <a:r>
              <a:rPr lang="en-US" dirty="0" err="1"/>
              <a:t>Sedcole</a:t>
            </a:r>
            <a:r>
              <a:rPr lang="en-US" dirty="0"/>
              <a:t>, B. </a:t>
            </a:r>
            <a:r>
              <a:rPr lang="en-US" dirty="0" err="1"/>
              <a:t>Blodget</a:t>
            </a:r>
            <a:r>
              <a:rPr lang="en-US" dirty="0"/>
              <a:t>, T. Becker, J. Anderson, and P. </a:t>
            </a:r>
            <a:r>
              <a:rPr lang="en-US" dirty="0" err="1"/>
              <a:t>Lysaght</a:t>
            </a:r>
            <a:r>
              <a:rPr lang="en-US" dirty="0"/>
              <a:t>, \Modular </a:t>
            </a:r>
            <a:r>
              <a:rPr lang="en-US" dirty="0" smtClean="0"/>
              <a:t>dynamic </a:t>
            </a:r>
            <a:r>
              <a:rPr lang="en-US" dirty="0" err="1" smtClean="0"/>
              <a:t>reconguration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virtex</a:t>
            </a:r>
            <a:r>
              <a:rPr lang="en-US" dirty="0"/>
              <a:t> </a:t>
            </a:r>
            <a:r>
              <a:rPr lang="en-US" dirty="0" err="1"/>
              <a:t>fpgas</a:t>
            </a:r>
            <a:r>
              <a:rPr lang="en-US" dirty="0"/>
              <a:t>," Computers and Digital Techniques, IEE </a:t>
            </a:r>
            <a:r>
              <a:rPr lang="en-US" dirty="0" smtClean="0"/>
              <a:t>Proceedings, vol</a:t>
            </a:r>
            <a:r>
              <a:rPr lang="en-US" dirty="0"/>
              <a:t>. 153, no. 3, pp. 157{164, May 2006.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50] H. </a:t>
            </a:r>
            <a:r>
              <a:rPr lang="en-US" dirty="0" err="1"/>
              <a:t>Kalte</a:t>
            </a:r>
            <a:r>
              <a:rPr lang="en-US" dirty="0"/>
              <a:t>, G. Lee, M. </a:t>
            </a:r>
            <a:r>
              <a:rPr lang="en-US" dirty="0" err="1"/>
              <a:t>Porrmann</a:t>
            </a:r>
            <a:r>
              <a:rPr lang="en-US" dirty="0"/>
              <a:t>, and U. </a:t>
            </a:r>
            <a:r>
              <a:rPr lang="en-US" dirty="0" err="1"/>
              <a:t>Ruckert</a:t>
            </a:r>
            <a:r>
              <a:rPr lang="en-US" dirty="0"/>
              <a:t>, \Replica: A </a:t>
            </a:r>
            <a:r>
              <a:rPr lang="en-US" dirty="0" err="1"/>
              <a:t>bitstream</a:t>
            </a:r>
            <a:r>
              <a:rPr lang="en-US" dirty="0"/>
              <a:t> </a:t>
            </a:r>
            <a:r>
              <a:rPr lang="en-US" dirty="0" smtClean="0"/>
              <a:t>manipulation </a:t>
            </a:r>
            <a:r>
              <a:rPr lang="en-US" dirty="0" err="1" smtClean="0"/>
              <a:t>lter</a:t>
            </a:r>
            <a:r>
              <a:rPr lang="en-US" dirty="0" smtClean="0"/>
              <a:t> </a:t>
            </a:r>
            <a:r>
              <a:rPr lang="en-US" dirty="0"/>
              <a:t>for module relocation in partial </a:t>
            </a:r>
            <a:r>
              <a:rPr lang="en-US" dirty="0" err="1"/>
              <a:t>recongurable</a:t>
            </a:r>
            <a:r>
              <a:rPr lang="en-US" dirty="0"/>
              <a:t> systems," Proceedings of 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IEEE </a:t>
            </a:r>
            <a:r>
              <a:rPr lang="en-US" dirty="0"/>
              <a:t>International Parallel and Distributed Processing Symposium, pp. </a:t>
            </a:r>
            <a:r>
              <a:rPr lang="en-US" dirty="0" smtClean="0"/>
              <a:t>151b{151b, Apr</a:t>
            </a:r>
            <a:r>
              <a:rPr lang="en-US" dirty="0"/>
              <a:t>. 2005.</a:t>
            </a:r>
          </a:p>
          <a:p>
            <a:endParaRPr lang="it-IT" dirty="0" smtClean="0"/>
          </a:p>
          <a:p>
            <a:r>
              <a:rPr lang="it-IT" dirty="0" smtClean="0"/>
              <a:t>[</a:t>
            </a:r>
            <a:r>
              <a:rPr lang="it-IT" dirty="0"/>
              <a:t>51] F. Ferrandi, M. Novati, M. Morandi, M. D. Santambrogio, and D. Sciuto, \Dynamic </a:t>
            </a:r>
            <a:r>
              <a:rPr lang="it-IT" dirty="0" smtClean="0"/>
              <a:t>reconfi</a:t>
            </a:r>
            <a:r>
              <a:rPr lang="en-US" dirty="0" err="1" smtClean="0"/>
              <a:t>guration</a:t>
            </a:r>
            <a:r>
              <a:rPr lang="en-US" dirty="0"/>
              <a:t>: Core relocation via partial </a:t>
            </a:r>
            <a:r>
              <a:rPr lang="en-US" dirty="0" err="1"/>
              <a:t>bitstreams</a:t>
            </a:r>
            <a:r>
              <a:rPr lang="en-US" dirty="0"/>
              <a:t> </a:t>
            </a:r>
            <a:r>
              <a:rPr lang="en-US" dirty="0" err="1"/>
              <a:t>ltering</a:t>
            </a:r>
            <a:r>
              <a:rPr lang="en-US" dirty="0"/>
              <a:t> with minimal overhead</a:t>
            </a:r>
            <a:r>
              <a:rPr lang="en-US" dirty="0" smtClean="0"/>
              <a:t>,“ International </a:t>
            </a:r>
            <a:r>
              <a:rPr lang="en-US" dirty="0"/>
              <a:t>Symposium on System-on-Chip, pp. 1{4, Nov. 2006.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52] Xilinx, </a:t>
            </a:r>
            <a:r>
              <a:rPr lang="en-US" dirty="0" err="1"/>
              <a:t>MicroBlaze</a:t>
            </a:r>
            <a:r>
              <a:rPr lang="en-US" dirty="0"/>
              <a:t> Processor Reference Guide: Embedded Development Kit </a:t>
            </a:r>
            <a:r>
              <a:rPr lang="en-US" dirty="0" smtClean="0"/>
              <a:t>EDK 9.1i</a:t>
            </a:r>
            <a:r>
              <a:rPr lang="en-US" dirty="0"/>
              <a:t>, Xilinx, Inc., 2007 [Online]. Available: </a:t>
            </a:r>
            <a:r>
              <a:rPr lang="en-US" dirty="0">
                <a:hlinkClick r:id="rId2"/>
              </a:rPr>
              <a:t>URL:http://</a:t>
            </a:r>
            <a:r>
              <a:rPr lang="en-US" dirty="0" smtClean="0">
                <a:hlinkClick r:id="rId2"/>
              </a:rPr>
              <a:t>www.xilinx.com/support/</a:t>
            </a:r>
            <a:r>
              <a:rPr lang="en-US" dirty="0" smtClean="0"/>
              <a:t> documentation/</a:t>
            </a:r>
            <a:r>
              <a:rPr lang="en-US" dirty="0" err="1" smtClean="0"/>
              <a:t>sw_manuals</a:t>
            </a:r>
            <a:r>
              <a:rPr lang="en-US" dirty="0" smtClean="0"/>
              <a:t>/edk91i_mb_ref_guide.pdf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453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5-1-2009</a:t>
            </a:r>
          </a:p>
          <a:p>
            <a:r>
              <a:rPr lang="en-US" dirty="0"/>
              <a:t>Dynamically Reconfigurable Systolic Array</a:t>
            </a:r>
          </a:p>
          <a:p>
            <a:r>
              <a:rPr lang="en-US" dirty="0"/>
              <a:t>Accelerators: A Case Study with Extended </a:t>
            </a:r>
            <a:r>
              <a:rPr lang="en-US" dirty="0" err="1"/>
              <a:t>Kalman</a:t>
            </a:r>
            <a:endParaRPr lang="en-US" dirty="0"/>
          </a:p>
          <a:p>
            <a:r>
              <a:rPr lang="en-US" dirty="0"/>
              <a:t>Filter and Discrete Wavelet Transform Algorithms</a:t>
            </a:r>
          </a:p>
          <a:p>
            <a:r>
              <a:rPr lang="en-US" dirty="0"/>
              <a:t>Robert C. Barnes</a:t>
            </a:r>
          </a:p>
          <a:p>
            <a:r>
              <a:rPr lang="en-US" i="1" dirty="0"/>
              <a:t>Utah State University</a:t>
            </a:r>
            <a:r>
              <a:rPr lang="en-US" dirty="0" smtClean="0"/>
              <a:t>[53</a:t>
            </a:r>
            <a:r>
              <a:rPr lang="en-US" dirty="0"/>
              <a:t>] </a:t>
            </a:r>
            <a:r>
              <a:rPr lang="en-US" dirty="0" err="1"/>
              <a:t>Virtutech</a:t>
            </a:r>
            <a:r>
              <a:rPr lang="en-US" dirty="0"/>
              <a:t>, </a:t>
            </a:r>
            <a:r>
              <a:rPr lang="en-US" dirty="0" err="1"/>
              <a:t>Simics</a:t>
            </a:r>
            <a:r>
              <a:rPr lang="en-US" dirty="0"/>
              <a:t>/PM-PPC Target Guide, </a:t>
            </a:r>
            <a:r>
              <a:rPr lang="en-US" dirty="0" err="1"/>
              <a:t>Virtutech</a:t>
            </a:r>
            <a:r>
              <a:rPr lang="en-US" dirty="0"/>
              <a:t> AB, Sweden, 2006 [Online</a:t>
            </a:r>
            <a:r>
              <a:rPr lang="en-US" dirty="0" smtClean="0"/>
              <a:t>]. Available</a:t>
            </a:r>
            <a:r>
              <a:rPr lang="en-US" dirty="0"/>
              <a:t>: http://www.cs.sfu.ca/~</a:t>
            </a:r>
            <a:r>
              <a:rPr lang="en-US" dirty="0" smtClean="0"/>
              <a:t>fedorova/Tech/simics-guides-3.0.26/simics-target-guide-pmppc.pdf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49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Autofit/>
          </a:bodyPr>
          <a:lstStyle/>
          <a:p>
            <a:r>
              <a:rPr lang="en-US" sz="1600" dirty="0"/>
              <a:t>Field programmable grid arrays (FPGA) are increasingly being adopted as the primary</a:t>
            </a:r>
          </a:p>
          <a:p>
            <a:r>
              <a:rPr lang="en-US" sz="1600" dirty="0"/>
              <a:t>on-board computing system for autonomous deep space vehicles. There is a need</a:t>
            </a:r>
          </a:p>
          <a:p>
            <a:r>
              <a:rPr lang="en-US" sz="1600" dirty="0"/>
              <a:t>to support several complex applications for navigation and image processing in a rapidly</a:t>
            </a:r>
          </a:p>
          <a:p>
            <a:r>
              <a:rPr lang="en-US" sz="1600" dirty="0"/>
              <a:t>responsive on-board FPGA-based computer. This requires exploring and combining several</a:t>
            </a:r>
          </a:p>
          <a:p>
            <a:r>
              <a:rPr lang="en-US" sz="1600" dirty="0"/>
              <a:t>design concepts such as systolic arrays, hardware-software partitioning, and partial</a:t>
            </a:r>
          </a:p>
          <a:p>
            <a:r>
              <a:rPr lang="en-US" sz="1600" dirty="0"/>
              <a:t>dynamic </a:t>
            </a:r>
            <a:r>
              <a:rPr lang="en-US" sz="1600" dirty="0" err="1"/>
              <a:t>reconguration</a:t>
            </a:r>
            <a:r>
              <a:rPr lang="en-US" sz="1600" dirty="0"/>
              <a:t>. A microprocessor/co-processor design that can accelerate two</a:t>
            </a:r>
          </a:p>
          <a:p>
            <a:r>
              <a:rPr lang="en-US" sz="1600" dirty="0"/>
              <a:t>single precision </a:t>
            </a:r>
            <a:r>
              <a:rPr lang="en-US" sz="1600" dirty="0" err="1"/>
              <a:t>oating</a:t>
            </a:r>
            <a:r>
              <a:rPr lang="en-US" sz="1600" dirty="0"/>
              <a:t>-point algorithms, extended </a:t>
            </a:r>
            <a:r>
              <a:rPr lang="en-US" sz="1600" dirty="0" err="1"/>
              <a:t>Kalman</a:t>
            </a:r>
            <a:r>
              <a:rPr lang="en-US" sz="1600" dirty="0"/>
              <a:t> </a:t>
            </a:r>
            <a:r>
              <a:rPr lang="en-US" sz="1600" dirty="0" err="1"/>
              <a:t>lter</a:t>
            </a:r>
            <a:r>
              <a:rPr lang="en-US" sz="1600" dirty="0"/>
              <a:t> and a discrete wavelet</a:t>
            </a:r>
          </a:p>
          <a:p>
            <a:r>
              <a:rPr lang="en-US" sz="1600" dirty="0"/>
              <a:t>transform, is presented. This research makes three key contributions. (</a:t>
            </a:r>
            <a:r>
              <a:rPr lang="en-US" sz="1600" dirty="0" err="1"/>
              <a:t>i</a:t>
            </a:r>
            <a:r>
              <a:rPr lang="en-US" sz="1600" dirty="0"/>
              <a:t>) A polymorphic</a:t>
            </a:r>
          </a:p>
          <a:p>
            <a:r>
              <a:rPr lang="en-US" sz="1600" dirty="0"/>
              <a:t>systolic array framework comprising of </a:t>
            </a:r>
            <a:r>
              <a:rPr lang="en-US" sz="1600" dirty="0" err="1"/>
              <a:t>recongurable</a:t>
            </a:r>
            <a:r>
              <a:rPr lang="en-US" sz="1600" dirty="0"/>
              <a:t> partial region-based sockets to accelerate</a:t>
            </a:r>
          </a:p>
          <a:p>
            <a:r>
              <a:rPr lang="en-US" sz="1600" dirty="0"/>
              <a:t>algorithms amenable to being mapped onto linear systolic arrays. 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191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When implemented on a low end Xilinx Virtex4 SX35 FPGA the design provides a speedup of at least 4.18x and 6.61x over a state of the art microprocessor used in spacecraft systems for the extended </a:t>
            </a:r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 err="1" smtClean="0"/>
              <a:t>lter</a:t>
            </a:r>
            <a:r>
              <a:rPr lang="en-US" dirty="0" smtClean="0"/>
              <a:t> and discrete wavelet transform algorithms, respectively. </a:t>
            </a:r>
          </a:p>
          <a:p>
            <a:endParaRPr lang="en-US" dirty="0"/>
          </a:p>
          <a:p>
            <a:r>
              <a:rPr lang="en-US" dirty="0" smtClean="0"/>
              <a:t>(ii) Switchboxes to enable communication between static and partial reconfigurable regions and a simple protocol to enable schedule changes when a socket's contents are dynamically reconfigured to alter the concurrency of the participating systolic arrays. </a:t>
            </a:r>
          </a:p>
          <a:p>
            <a:endParaRPr lang="en-US" dirty="0"/>
          </a:p>
          <a:p>
            <a:r>
              <a:rPr lang="en-US" dirty="0" smtClean="0"/>
              <a:t>(iii) A hybrid partial dynamic reconfiguration </a:t>
            </a:r>
            <a:r>
              <a:rPr lang="en-US" dirty="0"/>
              <a:t>method that combines Xilinx early access partial </a:t>
            </a:r>
            <a:r>
              <a:rPr lang="en-US" dirty="0" smtClean="0"/>
              <a:t>reconfiguration</a:t>
            </a:r>
            <a:r>
              <a:rPr lang="en-US" dirty="0"/>
              <a:t>, </a:t>
            </a:r>
            <a:r>
              <a:rPr lang="en-US" dirty="0" smtClean="0"/>
              <a:t>on-chip </a:t>
            </a:r>
            <a:r>
              <a:rPr lang="en-US" dirty="0" err="1" smtClean="0"/>
              <a:t>bitstream</a:t>
            </a:r>
            <a:r>
              <a:rPr lang="en-US" dirty="0" smtClean="0"/>
              <a:t> </a:t>
            </a:r>
            <a:r>
              <a:rPr lang="en-US" dirty="0"/>
              <a:t>decompression, and </a:t>
            </a:r>
            <a:r>
              <a:rPr lang="en-US" dirty="0" err="1"/>
              <a:t>bitstream</a:t>
            </a:r>
            <a:r>
              <a:rPr lang="en-US" dirty="0"/>
              <a:t> relocation to enable fast scaling of systolic </a:t>
            </a:r>
            <a:r>
              <a:rPr lang="en-US" dirty="0" smtClean="0"/>
              <a:t>arrays on </a:t>
            </a:r>
            <a:r>
              <a:rPr lang="en-US" dirty="0"/>
              <a:t>the </a:t>
            </a:r>
            <a:r>
              <a:rPr lang="en-US" dirty="0" err="1"/>
              <a:t>PolySAF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technique provided a 2.7x improvement in </a:t>
            </a:r>
            <a:r>
              <a:rPr lang="en-US" dirty="0" err="1"/>
              <a:t>reconguration</a:t>
            </a:r>
            <a:r>
              <a:rPr lang="en-US" dirty="0"/>
              <a:t> time </a:t>
            </a:r>
            <a:r>
              <a:rPr lang="en-US" dirty="0" smtClean="0"/>
              <a:t>compared to </a:t>
            </a:r>
            <a:r>
              <a:rPr lang="en-US" dirty="0"/>
              <a:t>an o-chip partial </a:t>
            </a:r>
            <a:r>
              <a:rPr lang="en-US" dirty="0" smtClean="0"/>
              <a:t>reconfiguration </a:t>
            </a:r>
            <a:r>
              <a:rPr lang="en-US" dirty="0"/>
              <a:t>technique that used a Flash card on the </a:t>
            </a:r>
            <a:r>
              <a:rPr lang="en-US" dirty="0" smtClean="0"/>
              <a:t>FPGA board</a:t>
            </a:r>
            <a:r>
              <a:rPr lang="en-US" dirty="0"/>
              <a:t>, and a 44% improvement in BRAM usage compared to not using compression.</a:t>
            </a:r>
          </a:p>
        </p:txBody>
      </p:sp>
    </p:spTree>
    <p:extLst>
      <p:ext uri="{BB962C8B-B14F-4D97-AF65-F5344CB8AC3E}">
        <p14:creationId xmlns:p14="http://schemas.microsoft.com/office/powerpoint/2010/main" val="2444671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Chapter 1. 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Launch </a:t>
            </a:r>
            <a:r>
              <a:rPr lang="en-US" sz="2000" dirty="0"/>
              <a:t>and operation of spacecraft systems is becoming an increasingly </a:t>
            </a:r>
            <a:r>
              <a:rPr lang="en-US" sz="2000" dirty="0" smtClean="0"/>
              <a:t>expensive and </a:t>
            </a:r>
            <a:r>
              <a:rPr lang="en-US" sz="2000" dirty="0"/>
              <a:t>risky undertaking.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Therefore </a:t>
            </a:r>
            <a:r>
              <a:rPr lang="en-US" sz="2000" dirty="0"/>
              <a:t>space agencies like NASA (National Aeronautics </a:t>
            </a:r>
            <a:r>
              <a:rPr lang="en-US" sz="2000" dirty="0" smtClean="0"/>
              <a:t>and Space </a:t>
            </a:r>
            <a:r>
              <a:rPr lang="en-US" sz="2000" dirty="0"/>
              <a:t>Administration) and the ESA (European Space Agency) are striving to maximize </a:t>
            </a:r>
            <a:r>
              <a:rPr lang="en-US" sz="2000" dirty="0" smtClean="0"/>
              <a:t>the science </a:t>
            </a:r>
            <a:r>
              <a:rPr lang="en-US" sz="2000" dirty="0"/>
              <a:t>impact of future missions through emphasis on unprecedented levels of </a:t>
            </a:r>
            <a:r>
              <a:rPr lang="en-US" sz="2000" dirty="0" smtClean="0"/>
              <a:t>autonomy and </a:t>
            </a:r>
            <a:r>
              <a:rPr lang="en-US" sz="2000" dirty="0"/>
              <a:t>on-board processing.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</a:t>
            </a:r>
            <a:r>
              <a:rPr lang="en-US" sz="2000" dirty="0"/>
              <a:t>has a direct impact on the capabilities and </a:t>
            </a:r>
            <a:r>
              <a:rPr lang="en-US" sz="2000" dirty="0" smtClean="0"/>
              <a:t>responsiveness of </a:t>
            </a:r>
            <a:r>
              <a:rPr lang="en-US" sz="2000" dirty="0"/>
              <a:t>on-board computing systems.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While </a:t>
            </a:r>
            <a:r>
              <a:rPr lang="en-US" sz="2000" dirty="0"/>
              <a:t>general-purpose microprocessors have been </a:t>
            </a:r>
            <a:r>
              <a:rPr lang="en-US" sz="2000" dirty="0" smtClean="0"/>
              <a:t>the workhorse </a:t>
            </a:r>
            <a:r>
              <a:rPr lang="en-US" sz="2000" dirty="0"/>
              <a:t>of space-borne computers for many years, they unfortunately cannot </a:t>
            </a:r>
            <a:r>
              <a:rPr lang="en-US" sz="2000" dirty="0" smtClean="0"/>
              <a:t>continue to </a:t>
            </a:r>
            <a:r>
              <a:rPr lang="en-US" sz="2000" dirty="0"/>
              <a:t>support the emerging demands for high performance embedded computing of </a:t>
            </a:r>
            <a:r>
              <a:rPr lang="en-US" sz="2000" dirty="0" smtClean="0"/>
              <a:t>future space </a:t>
            </a:r>
            <a:r>
              <a:rPr lang="en-US" sz="2000" dirty="0"/>
              <a:t>missions [1]. Current space grade computer chips, like the BAE RAD750, are </a:t>
            </a:r>
            <a:r>
              <a:rPr lang="en-US" sz="2000" dirty="0" smtClean="0"/>
              <a:t>several generations </a:t>
            </a:r>
            <a:r>
              <a:rPr lang="en-US" sz="2000" dirty="0"/>
              <a:t>behind current processors [1].</a:t>
            </a:r>
          </a:p>
        </p:txBody>
      </p:sp>
    </p:spTree>
    <p:extLst>
      <p:ext uri="{BB962C8B-B14F-4D97-AF65-F5344CB8AC3E}">
        <p14:creationId xmlns:p14="http://schemas.microsoft.com/office/powerpoint/2010/main" val="262831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6" t="13964" r="21576" b="5357"/>
          <a:stretch/>
        </p:blipFill>
        <p:spPr bwMode="auto">
          <a:xfrm>
            <a:off x="762000" y="1385"/>
            <a:ext cx="6966065" cy="69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22303" r="22423" b="10206"/>
          <a:stretch/>
        </p:blipFill>
        <p:spPr bwMode="auto">
          <a:xfrm>
            <a:off x="304800" y="0"/>
            <a:ext cx="8001000" cy="684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5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t="27539" r="23030" b="33285"/>
          <a:stretch/>
        </p:blipFill>
        <p:spPr bwMode="auto">
          <a:xfrm>
            <a:off x="-1" y="2209800"/>
            <a:ext cx="9212931" cy="46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0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2.4 Reconfigurable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run-time the system model or requirements may change due to </a:t>
            </a:r>
            <a:r>
              <a:rPr lang="en-US" dirty="0" smtClean="0"/>
              <a:t>sensor/actuator failure</a:t>
            </a:r>
            <a:r>
              <a:rPr lang="en-US" dirty="0"/>
              <a:t>, environment changes, or at scheduled times.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authors have </a:t>
            </a:r>
            <a:r>
              <a:rPr lang="en-US" dirty="0" smtClean="0"/>
              <a:t>proposed reconfigurable </a:t>
            </a:r>
            <a:r>
              <a:rPr lang="en-US" dirty="0"/>
              <a:t>systems to handle these situations [21, 32{35].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approaches use </a:t>
            </a:r>
            <a:r>
              <a:rPr lang="en-US" dirty="0" smtClean="0"/>
              <a:t>soft reconfiguration</a:t>
            </a:r>
            <a:r>
              <a:rPr lang="en-US" dirty="0"/>
              <a:t>, which dynamically merges or switches between multiple </a:t>
            </a:r>
            <a:r>
              <a:rPr lang="en-US" dirty="0" smtClean="0"/>
              <a:t>filters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the author's </a:t>
            </a:r>
            <a:r>
              <a:rPr lang="en-US" dirty="0"/>
              <a:t>knowledge, no </a:t>
            </a:r>
            <a:r>
              <a:rPr lang="en-US" dirty="0" err="1"/>
              <a:t>Kalman</a:t>
            </a:r>
            <a:r>
              <a:rPr lang="en-US" dirty="0"/>
              <a:t> </a:t>
            </a:r>
            <a:r>
              <a:rPr lang="en-US" dirty="0" smtClean="0"/>
              <a:t>filter </a:t>
            </a:r>
            <a:r>
              <a:rPr lang="en-US" dirty="0"/>
              <a:t>implementation actually dynamically </a:t>
            </a:r>
            <a:r>
              <a:rPr lang="en-US" dirty="0" smtClean="0"/>
              <a:t>reconfigures the hardware</a:t>
            </a:r>
            <a:r>
              <a:rPr lang="en-US" dirty="0"/>
              <a:t>. This technique was suggested as a future research direction by </a:t>
            </a:r>
            <a:r>
              <a:rPr lang="en-US" dirty="0" err="1"/>
              <a:t>Salcic</a:t>
            </a:r>
            <a:r>
              <a:rPr lang="en-US" dirty="0"/>
              <a:t> and Lee [21].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have been several other dynamically </a:t>
            </a:r>
            <a:r>
              <a:rPr lang="en-US" dirty="0" smtClean="0"/>
              <a:t>reconfigurable </a:t>
            </a:r>
            <a:r>
              <a:rPr lang="en-US" dirty="0"/>
              <a:t>processors designed for </a:t>
            </a:r>
            <a:r>
              <a:rPr lang="en-US" dirty="0" smtClean="0"/>
              <a:t>other applications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of these approaches use custom coursed grained </a:t>
            </a:r>
            <a:r>
              <a:rPr lang="en-US" dirty="0" smtClean="0"/>
              <a:t>reconfigurable architectures [36</a:t>
            </a:r>
            <a:r>
              <a:rPr lang="en-US" dirty="0"/>
              <a:t>].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architectures are dependent on new novel hardware platforms </a:t>
            </a:r>
            <a:r>
              <a:rPr lang="en-US" dirty="0" smtClean="0"/>
              <a:t>being manufactured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currently available FPGAs and partial </a:t>
            </a:r>
            <a:r>
              <a:rPr lang="en-US" dirty="0" smtClean="0"/>
              <a:t>reconfiguration </a:t>
            </a:r>
            <a:r>
              <a:rPr lang="en-US" dirty="0"/>
              <a:t>methods </a:t>
            </a:r>
            <a:r>
              <a:rPr lang="en-US" dirty="0" smtClean="0"/>
              <a:t>have the benefits </a:t>
            </a:r>
            <a:r>
              <a:rPr lang="en-US" dirty="0"/>
              <a:t>of cost and faster time to market.</a:t>
            </a:r>
          </a:p>
        </p:txBody>
      </p:sp>
    </p:spTree>
    <p:extLst>
      <p:ext uri="{BB962C8B-B14F-4D97-AF65-F5344CB8AC3E}">
        <p14:creationId xmlns:p14="http://schemas.microsoft.com/office/powerpoint/2010/main" val="31558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407"/>
            <a:ext cx="8229600" cy="57080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2.5 Partial Dynamic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Partial </a:t>
            </a:r>
            <a:r>
              <a:rPr lang="en-US" dirty="0"/>
              <a:t>Dynamic </a:t>
            </a:r>
            <a:r>
              <a:rPr lang="en-US" dirty="0" smtClean="0"/>
              <a:t>Reconfiguration </a:t>
            </a:r>
            <a:r>
              <a:rPr lang="en-US" dirty="0"/>
              <a:t>(PDR) [37{39] is the process of </a:t>
            </a:r>
            <a:r>
              <a:rPr lang="en-US" dirty="0" smtClean="0"/>
              <a:t>reconfiguring only a </a:t>
            </a:r>
            <a:r>
              <a:rPr lang="en-US" dirty="0"/>
              <a:t>portion of an FPGA at run-time, after initial </a:t>
            </a:r>
            <a:r>
              <a:rPr lang="en-US" dirty="0" smtClean="0"/>
              <a:t>configuration</a:t>
            </a:r>
            <a:r>
              <a:rPr lang="en-US" dirty="0"/>
              <a:t>, while the other </a:t>
            </a:r>
            <a:r>
              <a:rPr lang="en-US" dirty="0" smtClean="0"/>
              <a:t>portions remain </a:t>
            </a:r>
            <a:r>
              <a:rPr lang="en-US" dirty="0"/>
              <a:t>active.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PDR </a:t>
            </a:r>
            <a:r>
              <a:rPr lang="en-US" dirty="0"/>
              <a:t>is one of the most </a:t>
            </a:r>
            <a:r>
              <a:rPr lang="en-US" dirty="0" smtClean="0"/>
              <a:t>efficient </a:t>
            </a:r>
            <a:r>
              <a:rPr lang="en-US" dirty="0"/>
              <a:t>ways of having </a:t>
            </a:r>
            <a:r>
              <a:rPr lang="en-US" dirty="0" smtClean="0"/>
              <a:t>different </a:t>
            </a:r>
            <a:r>
              <a:rPr lang="en-US" dirty="0"/>
              <a:t>applications </a:t>
            </a:r>
            <a:r>
              <a:rPr lang="en-US" dirty="0" smtClean="0"/>
              <a:t>on single </a:t>
            </a:r>
            <a:r>
              <a:rPr lang="en-US" dirty="0"/>
              <a:t>device, hence an </a:t>
            </a:r>
            <a:r>
              <a:rPr lang="en-US" dirty="0" smtClean="0"/>
              <a:t>efficient </a:t>
            </a:r>
            <a:r>
              <a:rPr lang="en-US" dirty="0"/>
              <a:t>use of space on the device.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can reduce device </a:t>
            </a:r>
            <a:r>
              <a:rPr lang="en-US" dirty="0" smtClean="0"/>
              <a:t>count, power </a:t>
            </a:r>
            <a:r>
              <a:rPr lang="en-US" dirty="0"/>
              <a:t>consumption, and overall cost. The time it takes to </a:t>
            </a:r>
            <a:r>
              <a:rPr lang="en-US" dirty="0" smtClean="0"/>
              <a:t>reconfigure </a:t>
            </a:r>
            <a:r>
              <a:rPr lang="en-US" dirty="0"/>
              <a:t>a portion of </a:t>
            </a:r>
            <a:r>
              <a:rPr lang="en-US" dirty="0" smtClean="0"/>
              <a:t>the FPGA </a:t>
            </a:r>
            <a:r>
              <a:rPr lang="en-US" dirty="0"/>
              <a:t>will be proportionally smaller than </a:t>
            </a:r>
            <a:r>
              <a:rPr lang="en-US" dirty="0" smtClean="0"/>
              <a:t>reconfiguring </a:t>
            </a:r>
            <a:r>
              <a:rPr lang="en-US" dirty="0"/>
              <a:t>the entire device.</a:t>
            </a:r>
          </a:p>
          <a:p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the tool provided by Xilinx for doing dynamic partial </a:t>
            </a:r>
            <a:r>
              <a:rPr lang="en-US" dirty="0" smtClean="0"/>
              <a:t>reconfiguration is by </a:t>
            </a:r>
            <a:r>
              <a:rPr lang="en-US" dirty="0"/>
              <a:t>following the Early Access Partial </a:t>
            </a:r>
            <a:r>
              <a:rPr lang="en-US" dirty="0" smtClean="0"/>
              <a:t>Reconfiguration </a:t>
            </a:r>
            <a:r>
              <a:rPr lang="en-US" dirty="0"/>
              <a:t>(EAPR) method [40].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process involves first </a:t>
            </a:r>
            <a:r>
              <a:rPr lang="en-US" dirty="0"/>
              <a:t>implementing the part of the logic which will not change during run-time, </a:t>
            </a:r>
            <a:r>
              <a:rPr lang="en-US" dirty="0" smtClean="0"/>
              <a:t>called static </a:t>
            </a:r>
            <a:r>
              <a:rPr lang="en-US" dirty="0"/>
              <a:t>logic [39].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logic that will change during run-time is implemented as a </a:t>
            </a:r>
            <a:r>
              <a:rPr lang="en-US" dirty="0" smtClean="0"/>
              <a:t>partially reconfigurable </a:t>
            </a:r>
            <a:r>
              <a:rPr lang="en-US" dirty="0"/>
              <a:t>region (PRR or PR region).</a:t>
            </a:r>
          </a:p>
        </p:txBody>
      </p:sp>
    </p:spTree>
    <p:extLst>
      <p:ext uri="{BB962C8B-B14F-4D97-AF65-F5344CB8AC3E}">
        <p14:creationId xmlns:p14="http://schemas.microsoft.com/office/powerpoint/2010/main" val="18397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6858000"/>
          </a:xfrm>
        </p:spPr>
        <p:txBody>
          <a:bodyPr>
            <a:noAutofit/>
          </a:bodyPr>
          <a:lstStyle/>
          <a:p>
            <a:r>
              <a:rPr lang="en-US" sz="1800" dirty="0"/>
              <a:t>Next a </a:t>
            </a:r>
            <a:r>
              <a:rPr lang="en-US" sz="1800" dirty="0" err="1"/>
              <a:t>bitstream</a:t>
            </a:r>
            <a:r>
              <a:rPr lang="en-US" sz="1800" dirty="0"/>
              <a:t> for the initial </a:t>
            </a:r>
            <a:r>
              <a:rPr lang="en-US" sz="1800" dirty="0" smtClean="0"/>
              <a:t>configuration of the </a:t>
            </a:r>
            <a:r>
              <a:rPr lang="en-US" sz="1800" dirty="0"/>
              <a:t>entire chip, and one for each alternate </a:t>
            </a:r>
            <a:r>
              <a:rPr lang="en-US" sz="1800" dirty="0" smtClean="0"/>
              <a:t>configuration </a:t>
            </a:r>
            <a:r>
              <a:rPr lang="en-US" sz="1800" dirty="0"/>
              <a:t>for each module implemented </a:t>
            </a:r>
            <a:r>
              <a:rPr lang="en-US" sz="1800" dirty="0" smtClean="0"/>
              <a:t>on PR </a:t>
            </a:r>
            <a:r>
              <a:rPr lang="en-US" sz="1800" dirty="0"/>
              <a:t>region is generated.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Busmacros</a:t>
            </a:r>
            <a:r>
              <a:rPr lang="en-US" sz="1800" dirty="0" smtClean="0"/>
              <a:t> </a:t>
            </a:r>
            <a:r>
              <a:rPr lang="en-US" sz="1800" dirty="0"/>
              <a:t>(BM) are used to bridge communication between </a:t>
            </a:r>
            <a:r>
              <a:rPr lang="en-US" sz="1800" dirty="0" smtClean="0"/>
              <a:t>the static </a:t>
            </a:r>
            <a:r>
              <a:rPr lang="en-US" sz="1800" dirty="0"/>
              <a:t>and PPRs.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These </a:t>
            </a:r>
            <a:r>
              <a:rPr lang="en-US" sz="1800" dirty="0" err="1"/>
              <a:t>busmacros</a:t>
            </a:r>
            <a:r>
              <a:rPr lang="en-US" sz="1800" dirty="0"/>
              <a:t> must be placed manually for each PRR. The </a:t>
            </a:r>
            <a:r>
              <a:rPr lang="en-US" sz="1800" dirty="0" smtClean="0"/>
              <a:t>alternate configurations </a:t>
            </a:r>
            <a:r>
              <a:rPr lang="en-US" sz="1800" dirty="0"/>
              <a:t>for a PR region can be </a:t>
            </a:r>
            <a:r>
              <a:rPr lang="en-US" sz="1800" dirty="0" smtClean="0"/>
              <a:t>configured </a:t>
            </a:r>
            <a:r>
              <a:rPr lang="en-US" sz="1800" dirty="0"/>
              <a:t>through an o-chip interface, like </a:t>
            </a:r>
            <a:r>
              <a:rPr lang="en-US" sz="1800" dirty="0" smtClean="0"/>
              <a:t>JTAG, or </a:t>
            </a:r>
            <a:r>
              <a:rPr lang="en-US" sz="1800" dirty="0"/>
              <a:t>the on-chip interface, the Internal </a:t>
            </a:r>
            <a:r>
              <a:rPr lang="en-US" sz="1800" dirty="0" smtClean="0"/>
              <a:t>Configuration </a:t>
            </a:r>
            <a:r>
              <a:rPr lang="en-US" sz="1800" dirty="0"/>
              <a:t>Access Port (ICAP).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On </a:t>
            </a:r>
            <a:r>
              <a:rPr lang="en-US" sz="1800" dirty="0"/>
              <a:t>the </a:t>
            </a:r>
            <a:r>
              <a:rPr lang="en-US" sz="1800" dirty="0" smtClean="0"/>
              <a:t>Virtex-4 FPGAs</a:t>
            </a:r>
            <a:r>
              <a:rPr lang="en-US" sz="1800" dirty="0"/>
              <a:t>, frame addresses span the height of 16 CLBs (one HCLK row) instead of the </a:t>
            </a:r>
            <a:r>
              <a:rPr lang="en-US" sz="1800" dirty="0" smtClean="0"/>
              <a:t>entire height </a:t>
            </a:r>
            <a:r>
              <a:rPr lang="en-US" sz="1800" dirty="0"/>
              <a:t>of the chip as was seen in previous </a:t>
            </a:r>
            <a:r>
              <a:rPr lang="en-US" sz="1800" dirty="0" err="1"/>
              <a:t>Virtex</a:t>
            </a:r>
            <a:r>
              <a:rPr lang="en-US" sz="1800" dirty="0"/>
              <a:t> FPGAs [41] (g. 2.3).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With EAPR, two </a:t>
            </a:r>
            <a:r>
              <a:rPr lang="en-US" sz="1800" dirty="0"/>
              <a:t>partial regions may not overlap vertically in the same clock region, so a clock </a:t>
            </a:r>
            <a:r>
              <a:rPr lang="en-US" sz="1800" dirty="0" smtClean="0"/>
              <a:t>region basically </a:t>
            </a:r>
            <a:r>
              <a:rPr lang="en-US" sz="1800" dirty="0"/>
              <a:t>sets the granularity of the partial region sizes.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Increasing </a:t>
            </a:r>
            <a:r>
              <a:rPr lang="en-US" sz="1800" dirty="0"/>
              <a:t>the height of the </a:t>
            </a:r>
            <a:r>
              <a:rPr lang="en-US" sz="1800" dirty="0" smtClean="0"/>
              <a:t>PR region </a:t>
            </a:r>
            <a:r>
              <a:rPr lang="en-US" sz="1800" dirty="0"/>
              <a:t>by one slice into the next clock region would cause it to occupy both clock </a:t>
            </a:r>
            <a:r>
              <a:rPr lang="en-US" sz="1800" dirty="0" smtClean="0"/>
              <a:t>regions, restricting </a:t>
            </a:r>
            <a:r>
              <a:rPr lang="en-US" sz="1800" dirty="0"/>
              <a:t>any other partial region from occupying either clock region.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This </a:t>
            </a:r>
            <a:r>
              <a:rPr lang="en-US" sz="1800" dirty="0"/>
              <a:t>is </a:t>
            </a:r>
            <a:r>
              <a:rPr lang="en-US" sz="1800" dirty="0" smtClean="0"/>
              <a:t>because EAPR </a:t>
            </a:r>
            <a:r>
              <a:rPr lang="en-US" sz="1800" dirty="0"/>
              <a:t>does not allow </a:t>
            </a:r>
            <a:r>
              <a:rPr lang="en-US" sz="1800" dirty="0" smtClean="0"/>
              <a:t>reconfiguration </a:t>
            </a:r>
            <a:r>
              <a:rPr lang="en-US" sz="1800" dirty="0"/>
              <a:t>of only a portion of a frame. It is, however, </a:t>
            </a:r>
            <a:r>
              <a:rPr lang="en-US" sz="1800" dirty="0" smtClean="0"/>
              <a:t>possible to </a:t>
            </a:r>
            <a:r>
              <a:rPr lang="en-US" sz="1800" dirty="0"/>
              <a:t>place multiple PR regions in separate columns of a clock region.</a:t>
            </a:r>
          </a:p>
        </p:txBody>
      </p:sp>
    </p:spTree>
    <p:extLst>
      <p:ext uri="{BB962C8B-B14F-4D97-AF65-F5344CB8AC3E}">
        <p14:creationId xmlns:p14="http://schemas.microsoft.com/office/powerpoint/2010/main" val="635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3423</Words>
  <Application>Microsoft Office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Kalman filter in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 Reconfigurable Architectures</vt:lpstr>
      <vt:lpstr>2.5 Partial Dynamic Reconfiguration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1. Introduction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Marek Perkowski</cp:lastModifiedBy>
  <cp:revision>8</cp:revision>
  <dcterms:created xsi:type="dcterms:W3CDTF">2012-10-17T18:31:50Z</dcterms:created>
  <dcterms:modified xsi:type="dcterms:W3CDTF">2016-05-03T00:10:12Z</dcterms:modified>
</cp:coreProperties>
</file>